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61"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DEFD1"/>
    <a:srgbClr val="00203F"/>
    <a:srgbClr val="006600"/>
    <a:srgbClr val="B9FFB9"/>
    <a:srgbClr val="81FF81"/>
    <a:srgbClr val="BB88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3066" autoAdjust="0"/>
  </p:normalViewPr>
  <p:slideViewPr>
    <p:cSldViewPr snapToGrid="0" showGuides="1">
      <p:cViewPr varScale="1">
        <p:scale>
          <a:sx n="86" d="100"/>
          <a:sy n="86" d="100"/>
        </p:scale>
        <p:origin x="1416"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C4533D-1360-40CE-A284-073DEB3EE181}" type="datetimeFigureOut">
              <a:rPr lang="en-US" smtClean="0"/>
              <a:t>12/23/2022</a:t>
            </a:fld>
            <a:endParaRPr lang="en-U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818808-5BBF-46BD-96EE-9AF2C6AC9126}" type="slidenum">
              <a:rPr lang="en-US" smtClean="0"/>
              <a:t>‹Nº›</a:t>
            </a:fld>
            <a:endParaRPr lang="en-US"/>
          </a:p>
        </p:txBody>
      </p:sp>
    </p:spTree>
    <p:extLst>
      <p:ext uri="{BB962C8B-B14F-4D97-AF65-F5344CB8AC3E}">
        <p14:creationId xmlns:p14="http://schemas.microsoft.com/office/powerpoint/2010/main" val="1815045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5"/>
          </p:nvPr>
        </p:nvSpPr>
        <p:spPr/>
        <p:txBody>
          <a:bodyPr/>
          <a:lstStyle/>
          <a:p>
            <a:fld id="{60818808-5BBF-46BD-96EE-9AF2C6AC9126}" type="slidenum">
              <a:rPr lang="en-US" smtClean="0"/>
              <a:t>1</a:t>
            </a:fld>
            <a:endParaRPr lang="en-US"/>
          </a:p>
        </p:txBody>
      </p:sp>
    </p:spTree>
    <p:extLst>
      <p:ext uri="{BB962C8B-B14F-4D97-AF65-F5344CB8AC3E}">
        <p14:creationId xmlns:p14="http://schemas.microsoft.com/office/powerpoint/2010/main" val="3521706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indent="457200" algn="just">
              <a:lnSpc>
                <a:spcPct val="107000"/>
              </a:lnSpc>
              <a:spcAft>
                <a:spcPts val="800"/>
              </a:spcAft>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El análisis de las cinco fuerzas de Porter es un modelo estratégico elaborado por el ingeniero y profesor Michael Eugene Porter de la Escuela de Negocios Harvard, en el año 1979. Este modelo establece un marco para analizar el nivel de competencia dentro de una industria, para poder desarrollar una estrategia de negocio. Este análisis deriva en la respectiva articulación de las 5 fuerzas que determinan la intensidad de competencia y rivalidad en una industria y, por lo tanto, en cuan atractiva es esta industria en función de las oportunidades de inversión y la rentabilidad.</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Se refería a estas fuerzas como del micro entorno, para contrastarlas con fuerzas que afectan el entorno en una escala mayor a la industria, el macro entorno. Estas cinco fuerzas son las que operan en el entorno inmediato de una organización, y afectan en la habilidad de esta para satisfacer a sus clientes, y obtener rentabilidad.</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Dado a que el modelo se desarrolló en 1979, es cuestionable si las fuerzas siguen siendo relevantes. Parece dudoso que el modelo de Porter, que está disponible por más de 41 años sin ningún cambio, siga siendo relevante para analizar el equilibrio de poder dentro de una industria en particular.</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Las cinco fuerzas de Porter incluyen tres fuerzas de competencia horizontal: Amenaza de productos sustitutos, amenaza de nuevos entrantes o competidores en la industria, y la rivalidad entre competidores, y también comprende 2 fuerzas de competencia vertical: El poder de negociación de los proveedores, y el poder de negociación de los clientes.</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s-ES" sz="1800" b="1"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(F1) Poder de negociación de los clientes o compradores</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Si los clientes son pocos o están muy bien organizados podrían ponerse de acuerdo en cuanto a los precios que están dispuestos a pagar y serán una amenaza para la empresa, ya que estos adquirirán la posibilidad de plantarse en un precio que les parezca oportuno pero que, generalmente, será menor al que la empresa estaría dispuesta a aceptar.</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Además, si existen muchos proveedores los clientes aumentarán su capacidad de negociación ya que tienen más posibilidad de cambiar de proveedor de mayor y mejor calidad, por esto las cosas cambian para las empresas que le dan el poder de negociación a sus clientes de sus posiciones mecánicas con la finalidad de mejorar los servicios de una empresa.</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El poder de negociación de los clientes también se describe como el mercado de productos: la capacidad de los clientes para poner a la empresa bajo presión, lo que también afecta la sensibilidad del cliente a los cambios de precios. Las empresas pueden tomar medidas para reducir el poder del comprador, como la implementación de un programa de lealtad. El poder de los compradores es alto si los compradores tienen muchas alternativas. Es bajo si tienen pocas opciones.</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Factores determinantes:</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Concentraciones del comprador a la relación de concentración firme.</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Grado de dependencia de los canales de distribución existentes.</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Apalancamiento de negociación, particularmente en industrias con altos costos fijos.</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Costes de cambio del comprador.</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Disponibilidad de información al comprador.</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Disponibilidad de productos sustitutos existentes.</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Sensibilidad al precio del comprador.</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Ventaja diferencial (singularidad) de productos de la industria.</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Análisis RFM (valor del cliente).</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s-ES" sz="1800" b="1"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(F2) Poder de negociación de los proveedores o vendedores</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Este “poder de negociación” se refiere a una amenaza impuesta sobre la industria por parte de los proveedores, a causa del poder que estos disponen ya sea por su grado de concentración, por las características de los insumos que proveen, por el impacto de estos insumos en el costo de la industria, etc. La capacidad de negociar de los proveedores, se considera generalmente alta, ejemplo: el mercado de los alimentos en las cadenas de supermercados, estos pueden optar por una gran variedad de proveedores, en su mayoría indiferenciados.</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Dado que los proveedores desean cobrar los precios más altos por sus productos, naturalmente surge una lucha de poder entre las empresas y sus proveedores. La ventaja va hacia el lado que tiene más opciones y menos que perder si la relación termina. En este poder de negociación de los clientes de la empresa desean bajar los precios o subir la calidad. Su capacidad para hacerlo depende de cuánto compren, qué tan bien informados estén, de su disposición a experimentar con alternativas, entre otros.</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Algunos factores asociados a la segunda fuerza son:</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Cantidad de proveedores en la industria.</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Poder de decisión en el precio por parte del proveedor.</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Nivel de organización de los proveedores.</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Nivel de poder adquisitivo.</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s-ES" sz="1800" b="1"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(F3) Amenaza de nuevos competidores entrantes</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Este punto se refiere a las barreras de entrada de nuevos productos/competidores. Cuanto más fácil sea entrar, mayor será la amenaza. Es decir, que si se trata de montar un pequeño negocio será muy fácil la entrada de nuevos competidores al mercado. Se refiere sobre la facilidad o dificultad que un nuevo competidor puede experimentar cuando quiere empezar a operar en una industria.</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Porter identificó seis barreras de entradas que podrían usarse para crearle a la organización una ventaja competitiva:</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s-ES" sz="1800" b="1"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Economías de escala:</a:t>
            </a: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 Las economías de escala en producción, investigación, marketing y servicio son probablemente barreras fundamentales a la hora de entrar en el sector de la industria informática.</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s-ES" sz="1800" b="1"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Diferenciación del producto:</a:t>
            </a: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 Las empresas establecidas tienen marcas y se han ido ganando la fidelidad de sus clientes a lo largo del tiempo.</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s-ES" sz="1800" b="1"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Inversiones de capital:</a:t>
            </a: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 Cuando mayores son los recursos necesarios para poder empezar un negocio, mayor es la barrera para entrar en un sector.</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s-ES" sz="1800" b="1"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Desventaja en costes independientemente de la escala:</a:t>
            </a: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 Las empresas ya establecidas pueden tener ventajas de costos por una serie de razones, incluida la propiedad de la tecnología, el know-how del producto, el acceso favorable a las materias primas, la ubicación favorable, las ayudas del gobierno, la experiencia de la fuerza laboral.</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s-ES" sz="1800" b="1"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Acceso a los canales de distribución.</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s-ES" sz="1800" b="1"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Política gubernamental:</a:t>
            </a: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 El gobierno puede limitar o impedir la entrada en determinados sectores exigiendo licencias, limitando el acceso a las materias primas como el carbón o a terrenos públicos, o bien con otro tipo de regulaciones.</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s-ES" sz="1800" b="1"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Integración vertical.</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s-ES" sz="1800" b="1"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(F4) Amenaza de productos</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Hay un viejo dicho de que nadie es insustituible. La competencia depende de la medida en que los productos de una industria sean reemplazables por unos de otros. Los servicios postales compiten con los servicios de mensajería, que compiten con las máquinas de fax, que compiten con el correo electrónico, etc. Cuando una industria innova, otra puede sufrir.</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Como en el caso citado en la primera fuerza, las patentes farmacéuticas o tecnológicas muy difíciles de copiar, permiten fijar los precios en solitario y suponen normalmente alta rentabilidad. Por otro lado, mercados en los que existen varios productos iguales o similares, suponen por lo general baja rentabilidad. Podemos citar, los siguientes factores:</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Propensión del comprador a sustituir.</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Precios relativos de los productos sustitutos.</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Costo o facilidad del comprador.</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Nivel percibido de diferenciación de producto o servicio.</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Disponibilidad de sustitutos cercanos.</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Suficientes proveedores.</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s-ES" sz="1800" b="1"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(F5) Rivalidad entre los competidores</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Rivalidad entre los competidores viene a ser el resultado de las cuatro anteriores. La rivalidad define la rentabilidad de un sector: cuántos menos competidores se encuentren en un sector, normalmente será más rentable económicamente y viceversa.</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Todos los factores anteriores convergen en la rivalidad, que para Porter es un cruce entre la guerra activa y la diplomacia pacífica. Pueden atacarse mutuamente, o tácitamente acordar coexistir, tal vez incluso formar alianzas.</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Porter identificó las siguientes barreras que podrían usarse:</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Gran número de competidores.</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Costes fijos.</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Falta de diferenciación.</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Competidores diversos.</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Barreras de salidas.</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La crítica que se le puede hacer es que el modelo no toma en cuenta al gobierno, ya que como se puede observar en las cinco fuerzas, los actores que se tienen en cuenta principalmente son los clientes (público), proveedores y competidores.</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El gobierno puede regular las alzas de precios en la mayoría de casos.</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El modelo está planteado para el análisis de estrategias de negocios individuales, no para portafolios de negocios de grandes corporaciones.</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No tiene en cuenta que una industria sea más atractiva por las empresas que la componen.</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No plantea una flexibilidad y agilidad en el cambio radical de estrategias en los mercados.</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No se plantea la posibilidad de apertura de nuevos mercados que puedan sustituir a los existentes.</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No recoge cambios ni tendencias de futuro.</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s-E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rPr>
              <a:t>Da excesiva importancia a la estructura de la industria para explicar la rentabilidad de las empresas.</a:t>
            </a:r>
            <a:endParaRPr lang="en-US" sz="1800" dirty="0">
              <a:solidFill>
                <a:srgbClr val="80808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pPr>
            <a:endParaRPr lang="es-ES" sz="1200" dirty="0">
              <a:latin typeface="Baumans" panose="02000506020000020003" pitchFamily="2" charset="0"/>
            </a:endParaRPr>
          </a:p>
        </p:txBody>
      </p:sp>
      <p:sp>
        <p:nvSpPr>
          <p:cNvPr id="4" name="Marcador de número de diapositiva 3"/>
          <p:cNvSpPr>
            <a:spLocks noGrp="1"/>
          </p:cNvSpPr>
          <p:nvPr>
            <p:ph type="sldNum" sz="quarter" idx="5"/>
          </p:nvPr>
        </p:nvSpPr>
        <p:spPr/>
        <p:txBody>
          <a:bodyPr/>
          <a:lstStyle/>
          <a:p>
            <a:fld id="{60818808-5BBF-46BD-96EE-9AF2C6AC9126}" type="slidenum">
              <a:rPr lang="en-US" smtClean="0"/>
              <a:t>2</a:t>
            </a:fld>
            <a:endParaRPr lang="en-US"/>
          </a:p>
        </p:txBody>
      </p:sp>
    </p:spTree>
    <p:extLst>
      <p:ext uri="{BB962C8B-B14F-4D97-AF65-F5344CB8AC3E}">
        <p14:creationId xmlns:p14="http://schemas.microsoft.com/office/powerpoint/2010/main" val="32643648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FA5325-9FC2-45D7-94A3-DEA33691EAD8}"/>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a:p>
        </p:txBody>
      </p:sp>
      <p:sp>
        <p:nvSpPr>
          <p:cNvPr id="3" name="Subtítulo 2">
            <a:extLst>
              <a:ext uri="{FF2B5EF4-FFF2-40B4-BE49-F238E27FC236}">
                <a16:creationId xmlns:a16="http://schemas.microsoft.com/office/drawing/2014/main" id="{A6E84A7E-0F26-46DE-B617-1AC1EF7E9AD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a:p>
        </p:txBody>
      </p:sp>
      <p:sp>
        <p:nvSpPr>
          <p:cNvPr id="4" name="Marcador de fecha 3">
            <a:extLst>
              <a:ext uri="{FF2B5EF4-FFF2-40B4-BE49-F238E27FC236}">
                <a16:creationId xmlns:a16="http://schemas.microsoft.com/office/drawing/2014/main" id="{68F4DEEE-B13E-42C2-924E-774277F04808}"/>
              </a:ext>
            </a:extLst>
          </p:cNvPr>
          <p:cNvSpPr>
            <a:spLocks noGrp="1"/>
          </p:cNvSpPr>
          <p:nvPr>
            <p:ph type="dt" sz="half" idx="10"/>
          </p:nvPr>
        </p:nvSpPr>
        <p:spPr/>
        <p:txBody>
          <a:bodyPr/>
          <a:lstStyle/>
          <a:p>
            <a:fld id="{9E646CFE-5122-457F-964E-6B8F8A0A11AA}" type="datetimeFigureOut">
              <a:rPr lang="en-US" smtClean="0"/>
              <a:t>12/23/2022</a:t>
            </a:fld>
            <a:endParaRPr lang="en-US"/>
          </a:p>
        </p:txBody>
      </p:sp>
      <p:sp>
        <p:nvSpPr>
          <p:cNvPr id="5" name="Marcador de pie de página 4">
            <a:extLst>
              <a:ext uri="{FF2B5EF4-FFF2-40B4-BE49-F238E27FC236}">
                <a16:creationId xmlns:a16="http://schemas.microsoft.com/office/drawing/2014/main" id="{90EFE894-F7CC-4909-A9BD-36DCFC44C180}"/>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3FF9172E-E5B9-4EE3-B120-7A55EB6A37F0}"/>
              </a:ext>
            </a:extLst>
          </p:cNvPr>
          <p:cNvSpPr>
            <a:spLocks noGrp="1"/>
          </p:cNvSpPr>
          <p:nvPr>
            <p:ph type="sldNum" sz="quarter" idx="12"/>
          </p:nvPr>
        </p:nvSpPr>
        <p:spPr/>
        <p:txBody>
          <a:bodyPr/>
          <a:lstStyle/>
          <a:p>
            <a:fld id="{FD7046F9-CB84-46EF-B816-B75D36C4822D}" type="slidenum">
              <a:rPr lang="en-US" smtClean="0"/>
              <a:t>‹Nº›</a:t>
            </a:fld>
            <a:endParaRPr lang="en-US"/>
          </a:p>
        </p:txBody>
      </p:sp>
    </p:spTree>
    <p:extLst>
      <p:ext uri="{BB962C8B-B14F-4D97-AF65-F5344CB8AC3E}">
        <p14:creationId xmlns:p14="http://schemas.microsoft.com/office/powerpoint/2010/main" val="27607955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D1E4F3-5451-4CAB-AE60-C3E1D760458D}"/>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texto vertical 2">
            <a:extLst>
              <a:ext uri="{FF2B5EF4-FFF2-40B4-BE49-F238E27FC236}">
                <a16:creationId xmlns:a16="http://schemas.microsoft.com/office/drawing/2014/main" id="{5E122AEB-00AB-478E-A4C9-77D138A53C55}"/>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CFE3C9D4-A5D3-45EF-8907-3EFE59D2AFAA}"/>
              </a:ext>
            </a:extLst>
          </p:cNvPr>
          <p:cNvSpPr>
            <a:spLocks noGrp="1"/>
          </p:cNvSpPr>
          <p:nvPr>
            <p:ph type="dt" sz="half" idx="10"/>
          </p:nvPr>
        </p:nvSpPr>
        <p:spPr/>
        <p:txBody>
          <a:bodyPr/>
          <a:lstStyle/>
          <a:p>
            <a:fld id="{9E646CFE-5122-457F-964E-6B8F8A0A11AA}" type="datetimeFigureOut">
              <a:rPr lang="en-US" smtClean="0"/>
              <a:t>12/23/2022</a:t>
            </a:fld>
            <a:endParaRPr lang="en-US"/>
          </a:p>
        </p:txBody>
      </p:sp>
      <p:sp>
        <p:nvSpPr>
          <p:cNvPr id="5" name="Marcador de pie de página 4">
            <a:extLst>
              <a:ext uri="{FF2B5EF4-FFF2-40B4-BE49-F238E27FC236}">
                <a16:creationId xmlns:a16="http://schemas.microsoft.com/office/drawing/2014/main" id="{03698330-4452-450E-A857-4D477D279545}"/>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FC6A86E7-F161-4BA3-B3D2-8C92677E5D45}"/>
              </a:ext>
            </a:extLst>
          </p:cNvPr>
          <p:cNvSpPr>
            <a:spLocks noGrp="1"/>
          </p:cNvSpPr>
          <p:nvPr>
            <p:ph type="sldNum" sz="quarter" idx="12"/>
          </p:nvPr>
        </p:nvSpPr>
        <p:spPr/>
        <p:txBody>
          <a:bodyPr/>
          <a:lstStyle/>
          <a:p>
            <a:fld id="{FD7046F9-CB84-46EF-B816-B75D36C4822D}" type="slidenum">
              <a:rPr lang="en-US" smtClean="0"/>
              <a:t>‹Nº›</a:t>
            </a:fld>
            <a:endParaRPr lang="en-US"/>
          </a:p>
        </p:txBody>
      </p:sp>
    </p:spTree>
    <p:extLst>
      <p:ext uri="{BB962C8B-B14F-4D97-AF65-F5344CB8AC3E}">
        <p14:creationId xmlns:p14="http://schemas.microsoft.com/office/powerpoint/2010/main" val="337462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4023A316-D9DF-406F-A670-D0B09CB6EDE2}"/>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a:p>
        </p:txBody>
      </p:sp>
      <p:sp>
        <p:nvSpPr>
          <p:cNvPr id="3" name="Marcador de texto vertical 2">
            <a:extLst>
              <a:ext uri="{FF2B5EF4-FFF2-40B4-BE49-F238E27FC236}">
                <a16:creationId xmlns:a16="http://schemas.microsoft.com/office/drawing/2014/main" id="{E2EDA6CD-E0A8-4B79-AFEB-512B7B4DE67F}"/>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B1437250-AE47-443F-9970-12109286CA69}"/>
              </a:ext>
            </a:extLst>
          </p:cNvPr>
          <p:cNvSpPr>
            <a:spLocks noGrp="1"/>
          </p:cNvSpPr>
          <p:nvPr>
            <p:ph type="dt" sz="half" idx="10"/>
          </p:nvPr>
        </p:nvSpPr>
        <p:spPr/>
        <p:txBody>
          <a:bodyPr/>
          <a:lstStyle/>
          <a:p>
            <a:fld id="{9E646CFE-5122-457F-964E-6B8F8A0A11AA}" type="datetimeFigureOut">
              <a:rPr lang="en-US" smtClean="0"/>
              <a:t>12/23/2022</a:t>
            </a:fld>
            <a:endParaRPr lang="en-US"/>
          </a:p>
        </p:txBody>
      </p:sp>
      <p:sp>
        <p:nvSpPr>
          <p:cNvPr id="5" name="Marcador de pie de página 4">
            <a:extLst>
              <a:ext uri="{FF2B5EF4-FFF2-40B4-BE49-F238E27FC236}">
                <a16:creationId xmlns:a16="http://schemas.microsoft.com/office/drawing/2014/main" id="{EC90A35A-3A03-47D8-B8EE-1A2A8B3155F5}"/>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00F1E672-F002-4396-9866-FD3CD1417FC4}"/>
              </a:ext>
            </a:extLst>
          </p:cNvPr>
          <p:cNvSpPr>
            <a:spLocks noGrp="1"/>
          </p:cNvSpPr>
          <p:nvPr>
            <p:ph type="sldNum" sz="quarter" idx="12"/>
          </p:nvPr>
        </p:nvSpPr>
        <p:spPr/>
        <p:txBody>
          <a:bodyPr/>
          <a:lstStyle/>
          <a:p>
            <a:fld id="{FD7046F9-CB84-46EF-B816-B75D36C4822D}" type="slidenum">
              <a:rPr lang="en-US" smtClean="0"/>
              <a:t>‹Nº›</a:t>
            </a:fld>
            <a:endParaRPr lang="en-US"/>
          </a:p>
        </p:txBody>
      </p:sp>
    </p:spTree>
    <p:extLst>
      <p:ext uri="{BB962C8B-B14F-4D97-AF65-F5344CB8AC3E}">
        <p14:creationId xmlns:p14="http://schemas.microsoft.com/office/powerpoint/2010/main" val="1505897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9541BC8-B199-4CCC-BB6D-52EBDFF2F2C7}"/>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9826AA6C-C92E-4D8E-B573-6FEA83DB9783}"/>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F990B241-7C62-4EB8-B9BA-78D90EC8E08C}"/>
              </a:ext>
            </a:extLst>
          </p:cNvPr>
          <p:cNvSpPr>
            <a:spLocks noGrp="1"/>
          </p:cNvSpPr>
          <p:nvPr>
            <p:ph type="dt" sz="half" idx="10"/>
          </p:nvPr>
        </p:nvSpPr>
        <p:spPr/>
        <p:txBody>
          <a:bodyPr/>
          <a:lstStyle/>
          <a:p>
            <a:fld id="{9E646CFE-5122-457F-964E-6B8F8A0A11AA}" type="datetimeFigureOut">
              <a:rPr lang="en-US" smtClean="0"/>
              <a:t>12/23/2022</a:t>
            </a:fld>
            <a:endParaRPr lang="en-US"/>
          </a:p>
        </p:txBody>
      </p:sp>
      <p:sp>
        <p:nvSpPr>
          <p:cNvPr id="5" name="Marcador de pie de página 4">
            <a:extLst>
              <a:ext uri="{FF2B5EF4-FFF2-40B4-BE49-F238E27FC236}">
                <a16:creationId xmlns:a16="http://schemas.microsoft.com/office/drawing/2014/main" id="{43F55A66-25CF-4C85-9433-90FCD4E2246B}"/>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50609E8A-DA82-4984-8C7D-8C61CABEC62D}"/>
              </a:ext>
            </a:extLst>
          </p:cNvPr>
          <p:cNvSpPr>
            <a:spLocks noGrp="1"/>
          </p:cNvSpPr>
          <p:nvPr>
            <p:ph type="sldNum" sz="quarter" idx="12"/>
          </p:nvPr>
        </p:nvSpPr>
        <p:spPr/>
        <p:txBody>
          <a:bodyPr/>
          <a:lstStyle/>
          <a:p>
            <a:fld id="{FD7046F9-CB84-46EF-B816-B75D36C4822D}" type="slidenum">
              <a:rPr lang="en-US" smtClean="0"/>
              <a:t>‹Nº›</a:t>
            </a:fld>
            <a:endParaRPr lang="en-US"/>
          </a:p>
        </p:txBody>
      </p:sp>
    </p:spTree>
    <p:extLst>
      <p:ext uri="{BB962C8B-B14F-4D97-AF65-F5344CB8AC3E}">
        <p14:creationId xmlns:p14="http://schemas.microsoft.com/office/powerpoint/2010/main" val="1933848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E710D1-87FE-4A32-9EFC-B177EAC88605}"/>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07296F26-23C8-44F0-BAEF-21BDF2B2C6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168CB65D-97B4-4729-8270-09538FDD358B}"/>
              </a:ext>
            </a:extLst>
          </p:cNvPr>
          <p:cNvSpPr>
            <a:spLocks noGrp="1"/>
          </p:cNvSpPr>
          <p:nvPr>
            <p:ph type="dt" sz="half" idx="10"/>
          </p:nvPr>
        </p:nvSpPr>
        <p:spPr/>
        <p:txBody>
          <a:bodyPr/>
          <a:lstStyle/>
          <a:p>
            <a:fld id="{9E646CFE-5122-457F-964E-6B8F8A0A11AA}" type="datetimeFigureOut">
              <a:rPr lang="en-US" smtClean="0"/>
              <a:t>12/23/2022</a:t>
            </a:fld>
            <a:endParaRPr lang="en-US"/>
          </a:p>
        </p:txBody>
      </p:sp>
      <p:sp>
        <p:nvSpPr>
          <p:cNvPr id="5" name="Marcador de pie de página 4">
            <a:extLst>
              <a:ext uri="{FF2B5EF4-FFF2-40B4-BE49-F238E27FC236}">
                <a16:creationId xmlns:a16="http://schemas.microsoft.com/office/drawing/2014/main" id="{618447F6-6171-4DA0-9FF9-D6A25771795B}"/>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B60C41DB-21C5-42F8-8D79-0468C325BB89}"/>
              </a:ext>
            </a:extLst>
          </p:cNvPr>
          <p:cNvSpPr>
            <a:spLocks noGrp="1"/>
          </p:cNvSpPr>
          <p:nvPr>
            <p:ph type="sldNum" sz="quarter" idx="12"/>
          </p:nvPr>
        </p:nvSpPr>
        <p:spPr/>
        <p:txBody>
          <a:bodyPr/>
          <a:lstStyle/>
          <a:p>
            <a:fld id="{FD7046F9-CB84-46EF-B816-B75D36C4822D}" type="slidenum">
              <a:rPr lang="en-US" smtClean="0"/>
              <a:t>‹Nº›</a:t>
            </a:fld>
            <a:endParaRPr lang="en-US"/>
          </a:p>
        </p:txBody>
      </p:sp>
    </p:spTree>
    <p:extLst>
      <p:ext uri="{BB962C8B-B14F-4D97-AF65-F5344CB8AC3E}">
        <p14:creationId xmlns:p14="http://schemas.microsoft.com/office/powerpoint/2010/main" val="3578182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502CB01-51E5-459C-8FAB-8D77F7F6899A}"/>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5D080869-E59E-4098-B8F1-2B33371DC22E}"/>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contenido 3">
            <a:extLst>
              <a:ext uri="{FF2B5EF4-FFF2-40B4-BE49-F238E27FC236}">
                <a16:creationId xmlns:a16="http://schemas.microsoft.com/office/drawing/2014/main" id="{ABD82C70-B079-4FF8-95F8-BBDEA254812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fecha 4">
            <a:extLst>
              <a:ext uri="{FF2B5EF4-FFF2-40B4-BE49-F238E27FC236}">
                <a16:creationId xmlns:a16="http://schemas.microsoft.com/office/drawing/2014/main" id="{D68E877B-13B8-4676-832D-9D0EFDCE9578}"/>
              </a:ext>
            </a:extLst>
          </p:cNvPr>
          <p:cNvSpPr>
            <a:spLocks noGrp="1"/>
          </p:cNvSpPr>
          <p:nvPr>
            <p:ph type="dt" sz="half" idx="10"/>
          </p:nvPr>
        </p:nvSpPr>
        <p:spPr/>
        <p:txBody>
          <a:bodyPr/>
          <a:lstStyle/>
          <a:p>
            <a:fld id="{9E646CFE-5122-457F-964E-6B8F8A0A11AA}" type="datetimeFigureOut">
              <a:rPr lang="en-US" smtClean="0"/>
              <a:t>12/23/2022</a:t>
            </a:fld>
            <a:endParaRPr lang="en-US"/>
          </a:p>
        </p:txBody>
      </p:sp>
      <p:sp>
        <p:nvSpPr>
          <p:cNvPr id="6" name="Marcador de pie de página 5">
            <a:extLst>
              <a:ext uri="{FF2B5EF4-FFF2-40B4-BE49-F238E27FC236}">
                <a16:creationId xmlns:a16="http://schemas.microsoft.com/office/drawing/2014/main" id="{30ECF97B-CF61-46B5-B684-B0816908F01C}"/>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C547A1F0-CC8D-42F8-9507-066B967BB9F6}"/>
              </a:ext>
            </a:extLst>
          </p:cNvPr>
          <p:cNvSpPr>
            <a:spLocks noGrp="1"/>
          </p:cNvSpPr>
          <p:nvPr>
            <p:ph type="sldNum" sz="quarter" idx="12"/>
          </p:nvPr>
        </p:nvSpPr>
        <p:spPr/>
        <p:txBody>
          <a:bodyPr/>
          <a:lstStyle/>
          <a:p>
            <a:fld id="{FD7046F9-CB84-46EF-B816-B75D36C4822D}" type="slidenum">
              <a:rPr lang="en-US" smtClean="0"/>
              <a:t>‹Nº›</a:t>
            </a:fld>
            <a:endParaRPr lang="en-US"/>
          </a:p>
        </p:txBody>
      </p:sp>
    </p:spTree>
    <p:extLst>
      <p:ext uri="{BB962C8B-B14F-4D97-AF65-F5344CB8AC3E}">
        <p14:creationId xmlns:p14="http://schemas.microsoft.com/office/powerpoint/2010/main" val="3624729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132978-40AE-439F-A094-EC438840D6B4}"/>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B286C370-16C2-44CD-ADB5-14C2720EAB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996E811-9390-4C43-9FB4-679FDD326CA1}"/>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texto 4">
            <a:extLst>
              <a:ext uri="{FF2B5EF4-FFF2-40B4-BE49-F238E27FC236}">
                <a16:creationId xmlns:a16="http://schemas.microsoft.com/office/drawing/2014/main" id="{21AC47B9-7FE4-4650-B02D-5903094676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DC25466A-13B7-49A8-AC7D-D8E7D0FF7F3A}"/>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Marcador de fecha 6">
            <a:extLst>
              <a:ext uri="{FF2B5EF4-FFF2-40B4-BE49-F238E27FC236}">
                <a16:creationId xmlns:a16="http://schemas.microsoft.com/office/drawing/2014/main" id="{F43E2362-5AAF-4D97-896E-AD680B1E6DC1}"/>
              </a:ext>
            </a:extLst>
          </p:cNvPr>
          <p:cNvSpPr>
            <a:spLocks noGrp="1"/>
          </p:cNvSpPr>
          <p:nvPr>
            <p:ph type="dt" sz="half" idx="10"/>
          </p:nvPr>
        </p:nvSpPr>
        <p:spPr/>
        <p:txBody>
          <a:bodyPr/>
          <a:lstStyle/>
          <a:p>
            <a:fld id="{9E646CFE-5122-457F-964E-6B8F8A0A11AA}" type="datetimeFigureOut">
              <a:rPr lang="en-US" smtClean="0"/>
              <a:t>12/23/2022</a:t>
            </a:fld>
            <a:endParaRPr lang="en-US"/>
          </a:p>
        </p:txBody>
      </p:sp>
      <p:sp>
        <p:nvSpPr>
          <p:cNvPr id="8" name="Marcador de pie de página 7">
            <a:extLst>
              <a:ext uri="{FF2B5EF4-FFF2-40B4-BE49-F238E27FC236}">
                <a16:creationId xmlns:a16="http://schemas.microsoft.com/office/drawing/2014/main" id="{9FF781C0-A5C1-44ED-BC53-F7381B2151BC}"/>
              </a:ext>
            </a:extLst>
          </p:cNvPr>
          <p:cNvSpPr>
            <a:spLocks noGrp="1"/>
          </p:cNvSpPr>
          <p:nvPr>
            <p:ph type="ftr" sz="quarter" idx="11"/>
          </p:nvPr>
        </p:nvSpPr>
        <p:spPr/>
        <p:txBody>
          <a:bodyPr/>
          <a:lstStyle/>
          <a:p>
            <a:endParaRPr lang="en-US"/>
          </a:p>
        </p:txBody>
      </p:sp>
      <p:sp>
        <p:nvSpPr>
          <p:cNvPr id="9" name="Marcador de número de diapositiva 8">
            <a:extLst>
              <a:ext uri="{FF2B5EF4-FFF2-40B4-BE49-F238E27FC236}">
                <a16:creationId xmlns:a16="http://schemas.microsoft.com/office/drawing/2014/main" id="{1577BF7F-E759-40B0-B1FE-CD1182F58B6E}"/>
              </a:ext>
            </a:extLst>
          </p:cNvPr>
          <p:cNvSpPr>
            <a:spLocks noGrp="1"/>
          </p:cNvSpPr>
          <p:nvPr>
            <p:ph type="sldNum" sz="quarter" idx="12"/>
          </p:nvPr>
        </p:nvSpPr>
        <p:spPr/>
        <p:txBody>
          <a:bodyPr/>
          <a:lstStyle/>
          <a:p>
            <a:fld id="{FD7046F9-CB84-46EF-B816-B75D36C4822D}" type="slidenum">
              <a:rPr lang="en-US" smtClean="0"/>
              <a:t>‹Nº›</a:t>
            </a:fld>
            <a:endParaRPr lang="en-US"/>
          </a:p>
        </p:txBody>
      </p:sp>
    </p:spTree>
    <p:extLst>
      <p:ext uri="{BB962C8B-B14F-4D97-AF65-F5344CB8AC3E}">
        <p14:creationId xmlns:p14="http://schemas.microsoft.com/office/powerpoint/2010/main" val="4106288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19D405-78AA-4A2A-A9AE-CDEE8A158B72}"/>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fecha 2">
            <a:extLst>
              <a:ext uri="{FF2B5EF4-FFF2-40B4-BE49-F238E27FC236}">
                <a16:creationId xmlns:a16="http://schemas.microsoft.com/office/drawing/2014/main" id="{9FBB0729-1621-4249-8E3D-FEA038D0D7BB}"/>
              </a:ext>
            </a:extLst>
          </p:cNvPr>
          <p:cNvSpPr>
            <a:spLocks noGrp="1"/>
          </p:cNvSpPr>
          <p:nvPr>
            <p:ph type="dt" sz="half" idx="10"/>
          </p:nvPr>
        </p:nvSpPr>
        <p:spPr/>
        <p:txBody>
          <a:bodyPr/>
          <a:lstStyle/>
          <a:p>
            <a:fld id="{9E646CFE-5122-457F-964E-6B8F8A0A11AA}" type="datetimeFigureOut">
              <a:rPr lang="en-US" smtClean="0"/>
              <a:t>12/23/2022</a:t>
            </a:fld>
            <a:endParaRPr lang="en-US"/>
          </a:p>
        </p:txBody>
      </p:sp>
      <p:sp>
        <p:nvSpPr>
          <p:cNvPr id="4" name="Marcador de pie de página 3">
            <a:extLst>
              <a:ext uri="{FF2B5EF4-FFF2-40B4-BE49-F238E27FC236}">
                <a16:creationId xmlns:a16="http://schemas.microsoft.com/office/drawing/2014/main" id="{A0178A90-EC46-42BB-AB19-20D0C777E148}"/>
              </a:ext>
            </a:extLst>
          </p:cNvPr>
          <p:cNvSpPr>
            <a:spLocks noGrp="1"/>
          </p:cNvSpPr>
          <p:nvPr>
            <p:ph type="ftr" sz="quarter" idx="11"/>
          </p:nvPr>
        </p:nvSpPr>
        <p:spPr/>
        <p:txBody>
          <a:bodyPr/>
          <a:lstStyle/>
          <a:p>
            <a:endParaRPr lang="en-US"/>
          </a:p>
        </p:txBody>
      </p:sp>
      <p:sp>
        <p:nvSpPr>
          <p:cNvPr id="5" name="Marcador de número de diapositiva 4">
            <a:extLst>
              <a:ext uri="{FF2B5EF4-FFF2-40B4-BE49-F238E27FC236}">
                <a16:creationId xmlns:a16="http://schemas.microsoft.com/office/drawing/2014/main" id="{2A22FA3F-D84A-45A8-9DB5-AA20D7F7A0CD}"/>
              </a:ext>
            </a:extLst>
          </p:cNvPr>
          <p:cNvSpPr>
            <a:spLocks noGrp="1"/>
          </p:cNvSpPr>
          <p:nvPr>
            <p:ph type="sldNum" sz="quarter" idx="12"/>
          </p:nvPr>
        </p:nvSpPr>
        <p:spPr/>
        <p:txBody>
          <a:bodyPr/>
          <a:lstStyle/>
          <a:p>
            <a:fld id="{FD7046F9-CB84-46EF-B816-B75D36C4822D}" type="slidenum">
              <a:rPr lang="en-US" smtClean="0"/>
              <a:t>‹Nº›</a:t>
            </a:fld>
            <a:endParaRPr lang="en-US"/>
          </a:p>
        </p:txBody>
      </p:sp>
    </p:spTree>
    <p:extLst>
      <p:ext uri="{BB962C8B-B14F-4D97-AF65-F5344CB8AC3E}">
        <p14:creationId xmlns:p14="http://schemas.microsoft.com/office/powerpoint/2010/main" val="413973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676157A5-1A07-4CCB-B24F-259EA8764891}"/>
              </a:ext>
            </a:extLst>
          </p:cNvPr>
          <p:cNvSpPr>
            <a:spLocks noGrp="1"/>
          </p:cNvSpPr>
          <p:nvPr>
            <p:ph type="dt" sz="half" idx="10"/>
          </p:nvPr>
        </p:nvSpPr>
        <p:spPr/>
        <p:txBody>
          <a:bodyPr/>
          <a:lstStyle/>
          <a:p>
            <a:fld id="{9E646CFE-5122-457F-964E-6B8F8A0A11AA}" type="datetimeFigureOut">
              <a:rPr lang="en-US" smtClean="0"/>
              <a:t>12/23/2022</a:t>
            </a:fld>
            <a:endParaRPr lang="en-US"/>
          </a:p>
        </p:txBody>
      </p:sp>
      <p:sp>
        <p:nvSpPr>
          <p:cNvPr id="3" name="Marcador de pie de página 2">
            <a:extLst>
              <a:ext uri="{FF2B5EF4-FFF2-40B4-BE49-F238E27FC236}">
                <a16:creationId xmlns:a16="http://schemas.microsoft.com/office/drawing/2014/main" id="{14E4A448-7484-4196-8918-1F9578C26847}"/>
              </a:ext>
            </a:extLst>
          </p:cNvPr>
          <p:cNvSpPr>
            <a:spLocks noGrp="1"/>
          </p:cNvSpPr>
          <p:nvPr>
            <p:ph type="ftr" sz="quarter" idx="11"/>
          </p:nvPr>
        </p:nvSpPr>
        <p:spPr/>
        <p:txBody>
          <a:bodyPr/>
          <a:lstStyle/>
          <a:p>
            <a:endParaRPr lang="en-US"/>
          </a:p>
        </p:txBody>
      </p:sp>
      <p:sp>
        <p:nvSpPr>
          <p:cNvPr id="4" name="Marcador de número de diapositiva 3">
            <a:extLst>
              <a:ext uri="{FF2B5EF4-FFF2-40B4-BE49-F238E27FC236}">
                <a16:creationId xmlns:a16="http://schemas.microsoft.com/office/drawing/2014/main" id="{1AE8542E-3EC9-41A2-8B42-271C8A40B9FA}"/>
              </a:ext>
            </a:extLst>
          </p:cNvPr>
          <p:cNvSpPr>
            <a:spLocks noGrp="1"/>
          </p:cNvSpPr>
          <p:nvPr>
            <p:ph type="sldNum" sz="quarter" idx="12"/>
          </p:nvPr>
        </p:nvSpPr>
        <p:spPr/>
        <p:txBody>
          <a:bodyPr/>
          <a:lstStyle/>
          <a:p>
            <a:fld id="{FD7046F9-CB84-46EF-B816-B75D36C4822D}" type="slidenum">
              <a:rPr lang="en-US" smtClean="0"/>
              <a:t>‹Nº›</a:t>
            </a:fld>
            <a:endParaRPr lang="en-US"/>
          </a:p>
        </p:txBody>
      </p:sp>
    </p:spTree>
    <p:extLst>
      <p:ext uri="{BB962C8B-B14F-4D97-AF65-F5344CB8AC3E}">
        <p14:creationId xmlns:p14="http://schemas.microsoft.com/office/powerpoint/2010/main" val="355335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671D98-4A28-43E9-B3FA-8DD7BF6059D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FF45E9E0-B4C1-4D7E-A832-5A986FB8D07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texto 3">
            <a:extLst>
              <a:ext uri="{FF2B5EF4-FFF2-40B4-BE49-F238E27FC236}">
                <a16:creationId xmlns:a16="http://schemas.microsoft.com/office/drawing/2014/main" id="{0FE736CB-EC4E-494D-96D7-FFB0C8083D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F62ACF4-CBE3-4805-AEF5-322719FE7E24}"/>
              </a:ext>
            </a:extLst>
          </p:cNvPr>
          <p:cNvSpPr>
            <a:spLocks noGrp="1"/>
          </p:cNvSpPr>
          <p:nvPr>
            <p:ph type="dt" sz="half" idx="10"/>
          </p:nvPr>
        </p:nvSpPr>
        <p:spPr/>
        <p:txBody>
          <a:bodyPr/>
          <a:lstStyle/>
          <a:p>
            <a:fld id="{9E646CFE-5122-457F-964E-6B8F8A0A11AA}" type="datetimeFigureOut">
              <a:rPr lang="en-US" smtClean="0"/>
              <a:t>12/23/2022</a:t>
            </a:fld>
            <a:endParaRPr lang="en-US"/>
          </a:p>
        </p:txBody>
      </p:sp>
      <p:sp>
        <p:nvSpPr>
          <p:cNvPr id="6" name="Marcador de pie de página 5">
            <a:extLst>
              <a:ext uri="{FF2B5EF4-FFF2-40B4-BE49-F238E27FC236}">
                <a16:creationId xmlns:a16="http://schemas.microsoft.com/office/drawing/2014/main" id="{79AE2318-CC91-4683-BBDD-3E287E112E81}"/>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D1F1210D-FB0D-4DF4-BB1F-4485960D0261}"/>
              </a:ext>
            </a:extLst>
          </p:cNvPr>
          <p:cNvSpPr>
            <a:spLocks noGrp="1"/>
          </p:cNvSpPr>
          <p:nvPr>
            <p:ph type="sldNum" sz="quarter" idx="12"/>
          </p:nvPr>
        </p:nvSpPr>
        <p:spPr/>
        <p:txBody>
          <a:bodyPr/>
          <a:lstStyle/>
          <a:p>
            <a:fld id="{FD7046F9-CB84-46EF-B816-B75D36C4822D}" type="slidenum">
              <a:rPr lang="en-US" smtClean="0"/>
              <a:t>‹Nº›</a:t>
            </a:fld>
            <a:endParaRPr lang="en-US"/>
          </a:p>
        </p:txBody>
      </p:sp>
    </p:spTree>
    <p:extLst>
      <p:ext uri="{BB962C8B-B14F-4D97-AF65-F5344CB8AC3E}">
        <p14:creationId xmlns:p14="http://schemas.microsoft.com/office/powerpoint/2010/main" val="2055207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613283-77FF-4280-90A4-9525216A6DE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posición de imagen 2">
            <a:extLst>
              <a:ext uri="{FF2B5EF4-FFF2-40B4-BE49-F238E27FC236}">
                <a16:creationId xmlns:a16="http://schemas.microsoft.com/office/drawing/2014/main" id="{672048B1-2F8B-4CCF-9DF5-582A2DD17E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a:extLst>
              <a:ext uri="{FF2B5EF4-FFF2-40B4-BE49-F238E27FC236}">
                <a16:creationId xmlns:a16="http://schemas.microsoft.com/office/drawing/2014/main" id="{1D8EA789-16B4-4F4D-AE71-2AB345D248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43786854-080C-4918-A3A3-0F0EE8A96CD8}"/>
              </a:ext>
            </a:extLst>
          </p:cNvPr>
          <p:cNvSpPr>
            <a:spLocks noGrp="1"/>
          </p:cNvSpPr>
          <p:nvPr>
            <p:ph type="dt" sz="half" idx="10"/>
          </p:nvPr>
        </p:nvSpPr>
        <p:spPr/>
        <p:txBody>
          <a:bodyPr/>
          <a:lstStyle/>
          <a:p>
            <a:fld id="{9E646CFE-5122-457F-964E-6B8F8A0A11AA}" type="datetimeFigureOut">
              <a:rPr lang="en-US" smtClean="0"/>
              <a:t>12/23/2022</a:t>
            </a:fld>
            <a:endParaRPr lang="en-US"/>
          </a:p>
        </p:txBody>
      </p:sp>
      <p:sp>
        <p:nvSpPr>
          <p:cNvPr id="6" name="Marcador de pie de página 5">
            <a:extLst>
              <a:ext uri="{FF2B5EF4-FFF2-40B4-BE49-F238E27FC236}">
                <a16:creationId xmlns:a16="http://schemas.microsoft.com/office/drawing/2014/main" id="{6E3D6AC8-1D89-447A-A7A8-E6748DFFB72F}"/>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636272D9-684F-44B9-8591-0434A8B0BF7D}"/>
              </a:ext>
            </a:extLst>
          </p:cNvPr>
          <p:cNvSpPr>
            <a:spLocks noGrp="1"/>
          </p:cNvSpPr>
          <p:nvPr>
            <p:ph type="sldNum" sz="quarter" idx="12"/>
          </p:nvPr>
        </p:nvSpPr>
        <p:spPr/>
        <p:txBody>
          <a:bodyPr/>
          <a:lstStyle/>
          <a:p>
            <a:fld id="{FD7046F9-CB84-46EF-B816-B75D36C4822D}" type="slidenum">
              <a:rPr lang="en-US" smtClean="0"/>
              <a:t>‹Nº›</a:t>
            </a:fld>
            <a:endParaRPr lang="en-US"/>
          </a:p>
        </p:txBody>
      </p:sp>
    </p:spTree>
    <p:extLst>
      <p:ext uri="{BB962C8B-B14F-4D97-AF65-F5344CB8AC3E}">
        <p14:creationId xmlns:p14="http://schemas.microsoft.com/office/powerpoint/2010/main" val="497963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99A37341-46C5-4438-94F4-FB570CEBE79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231ED0BE-6E0F-4165-83A5-E18CE02D67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AC685CA0-7AEE-4793-B100-CD4F11CF7E2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646CFE-5122-457F-964E-6B8F8A0A11AA}" type="datetimeFigureOut">
              <a:rPr lang="en-US" smtClean="0"/>
              <a:t>12/23/2022</a:t>
            </a:fld>
            <a:endParaRPr lang="en-US"/>
          </a:p>
        </p:txBody>
      </p:sp>
      <p:sp>
        <p:nvSpPr>
          <p:cNvPr id="5" name="Marcador de pie de página 4">
            <a:extLst>
              <a:ext uri="{FF2B5EF4-FFF2-40B4-BE49-F238E27FC236}">
                <a16:creationId xmlns:a16="http://schemas.microsoft.com/office/drawing/2014/main" id="{6F607ECC-1932-4ABB-99B2-B244047404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a:extLst>
              <a:ext uri="{FF2B5EF4-FFF2-40B4-BE49-F238E27FC236}">
                <a16:creationId xmlns:a16="http://schemas.microsoft.com/office/drawing/2014/main" id="{9D7AA6D5-9115-4B5F-A471-B7CCF0C8C43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7046F9-CB84-46EF-B816-B75D36C4822D}" type="slidenum">
              <a:rPr lang="en-US" smtClean="0"/>
              <a:t>‹Nº›</a:t>
            </a:fld>
            <a:endParaRPr lang="en-US"/>
          </a:p>
        </p:txBody>
      </p:sp>
    </p:spTree>
    <p:extLst>
      <p:ext uri="{BB962C8B-B14F-4D97-AF65-F5344CB8AC3E}">
        <p14:creationId xmlns:p14="http://schemas.microsoft.com/office/powerpoint/2010/main" val="2450675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37779651-CE20-4D6B-AD62-71D22AC23A5A}"/>
              </a:ext>
            </a:extLst>
          </p:cNvPr>
          <p:cNvSpPr txBox="1"/>
          <p:nvPr/>
        </p:nvSpPr>
        <p:spPr>
          <a:xfrm>
            <a:off x="6096000" y="1564861"/>
            <a:ext cx="4693920" cy="1618605"/>
          </a:xfrm>
          <a:prstGeom prst="rect">
            <a:avLst/>
          </a:prstGeom>
        </p:spPr>
        <p:txBody>
          <a:bodyPr vert="horz" lIns="91440" tIns="45720" rIns="91440" bIns="45720" rtlCol="0" anchor="t">
            <a:normAutofit fontScale="92500"/>
          </a:bodyPr>
          <a:lstStyle/>
          <a:p>
            <a:pPr>
              <a:lnSpc>
                <a:spcPct val="90000"/>
              </a:lnSpc>
              <a:spcBef>
                <a:spcPct val="0"/>
              </a:spcBef>
              <a:spcAft>
                <a:spcPts val="600"/>
              </a:spcAft>
            </a:pPr>
            <a:r>
              <a:rPr lang="en-US" sz="5400" dirty="0">
                <a:solidFill>
                  <a:srgbClr val="00203F"/>
                </a:solidFill>
                <a:latin typeface="Work Sans" pitchFamily="2" charset="0"/>
                <a:ea typeface="+mj-ea"/>
                <a:cs typeface="+mj-cs"/>
              </a:rPr>
              <a:t>Las 5 </a:t>
            </a:r>
            <a:r>
              <a:rPr lang="en-US" sz="5400" dirty="0" err="1">
                <a:solidFill>
                  <a:srgbClr val="00203F"/>
                </a:solidFill>
                <a:latin typeface="Work Sans" pitchFamily="2" charset="0"/>
                <a:ea typeface="+mj-ea"/>
                <a:cs typeface="+mj-cs"/>
              </a:rPr>
              <a:t>fuerzas</a:t>
            </a:r>
            <a:r>
              <a:rPr lang="en-US" sz="5400" dirty="0">
                <a:solidFill>
                  <a:srgbClr val="00203F"/>
                </a:solidFill>
                <a:latin typeface="Work Sans" pitchFamily="2" charset="0"/>
                <a:ea typeface="+mj-ea"/>
                <a:cs typeface="+mj-cs"/>
              </a:rPr>
              <a:t> de Porter</a:t>
            </a:r>
          </a:p>
        </p:txBody>
      </p:sp>
      <p:sp>
        <p:nvSpPr>
          <p:cNvPr id="18" name="CuadroTexto 17">
            <a:extLst>
              <a:ext uri="{FF2B5EF4-FFF2-40B4-BE49-F238E27FC236}">
                <a16:creationId xmlns:a16="http://schemas.microsoft.com/office/drawing/2014/main" id="{B8A6B9AF-3B0A-44AB-9F32-27953D6090DA}"/>
              </a:ext>
            </a:extLst>
          </p:cNvPr>
          <p:cNvSpPr txBox="1"/>
          <p:nvPr/>
        </p:nvSpPr>
        <p:spPr>
          <a:xfrm>
            <a:off x="1040341" y="5607050"/>
            <a:ext cx="4514851" cy="793695"/>
          </a:xfrm>
          <a:prstGeom prst="rect">
            <a:avLst/>
          </a:prstGeom>
        </p:spPr>
        <p:txBody>
          <a:bodyPr vert="horz" lIns="91440" tIns="45720" rIns="91440" bIns="45720" rtlCol="0" anchor="t">
            <a:normAutofit/>
          </a:bodyPr>
          <a:lstStyle/>
          <a:p>
            <a:pPr algn="ctr">
              <a:lnSpc>
                <a:spcPct val="90000"/>
              </a:lnSpc>
              <a:spcBef>
                <a:spcPct val="0"/>
              </a:spcBef>
              <a:spcAft>
                <a:spcPts val="600"/>
              </a:spcAft>
            </a:pPr>
            <a:r>
              <a:rPr lang="es-ES" sz="4400" dirty="0">
                <a:solidFill>
                  <a:srgbClr val="00203F"/>
                </a:solidFill>
                <a:latin typeface="Work Sans" pitchFamily="2" charset="0"/>
                <a:ea typeface="+mj-ea"/>
                <a:cs typeface="+mj-cs"/>
              </a:rPr>
              <a:t>Horenso</a:t>
            </a:r>
          </a:p>
        </p:txBody>
      </p:sp>
      <p:grpSp>
        <p:nvGrpSpPr>
          <p:cNvPr id="12" name="Grupo 11">
            <a:extLst>
              <a:ext uri="{FF2B5EF4-FFF2-40B4-BE49-F238E27FC236}">
                <a16:creationId xmlns:a16="http://schemas.microsoft.com/office/drawing/2014/main" id="{EA19CC64-F57D-4D7B-B8F6-673DC7600576}"/>
              </a:ext>
            </a:extLst>
          </p:cNvPr>
          <p:cNvGrpSpPr/>
          <p:nvPr/>
        </p:nvGrpSpPr>
        <p:grpSpPr>
          <a:xfrm>
            <a:off x="0" y="0"/>
            <a:ext cx="1748790" cy="6858000"/>
            <a:chOff x="0" y="0"/>
            <a:chExt cx="1748790" cy="6858000"/>
          </a:xfrm>
          <a:solidFill>
            <a:srgbClr val="00203F"/>
          </a:solidFill>
        </p:grpSpPr>
        <p:sp>
          <p:nvSpPr>
            <p:cNvPr id="11" name="Rectángulo 10">
              <a:extLst>
                <a:ext uri="{FF2B5EF4-FFF2-40B4-BE49-F238E27FC236}">
                  <a16:creationId xmlns:a16="http://schemas.microsoft.com/office/drawing/2014/main" id="{80F559FD-1ECC-4E0C-A1F2-19C55F93E068}"/>
                </a:ext>
              </a:extLst>
            </p:cNvPr>
            <p:cNvSpPr/>
            <p:nvPr/>
          </p:nvSpPr>
          <p:spPr>
            <a:xfrm>
              <a:off x="0" y="0"/>
              <a:ext cx="1748790" cy="560070"/>
            </a:xfrm>
            <a:prstGeom prst="rect">
              <a:avLst/>
            </a:prstGeom>
            <a:grpFill/>
            <a:ln>
              <a:solidFill>
                <a:srgbClr val="0020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ángulo 22">
              <a:extLst>
                <a:ext uri="{FF2B5EF4-FFF2-40B4-BE49-F238E27FC236}">
                  <a16:creationId xmlns:a16="http://schemas.microsoft.com/office/drawing/2014/main" id="{CD6C1659-569A-4412-B49D-74AFB064B096}"/>
                </a:ext>
              </a:extLst>
            </p:cNvPr>
            <p:cNvSpPr/>
            <p:nvPr/>
          </p:nvSpPr>
          <p:spPr>
            <a:xfrm>
              <a:off x="0" y="6297930"/>
              <a:ext cx="1748790" cy="560070"/>
            </a:xfrm>
            <a:prstGeom prst="rect">
              <a:avLst/>
            </a:prstGeom>
            <a:grpFill/>
            <a:ln>
              <a:solidFill>
                <a:srgbClr val="0020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ángulo 23">
              <a:extLst>
                <a:ext uri="{FF2B5EF4-FFF2-40B4-BE49-F238E27FC236}">
                  <a16:creationId xmlns:a16="http://schemas.microsoft.com/office/drawing/2014/main" id="{374E6FED-9B28-4FB3-8054-9A0C690ED63C}"/>
                </a:ext>
              </a:extLst>
            </p:cNvPr>
            <p:cNvSpPr/>
            <p:nvPr/>
          </p:nvSpPr>
          <p:spPr>
            <a:xfrm rot="16200000">
              <a:off x="-3148965" y="3148965"/>
              <a:ext cx="6858000" cy="560070"/>
            </a:xfrm>
            <a:prstGeom prst="rect">
              <a:avLst/>
            </a:prstGeom>
            <a:grpFill/>
            <a:ln>
              <a:solidFill>
                <a:srgbClr val="0020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ángulo 13">
            <a:extLst>
              <a:ext uri="{FF2B5EF4-FFF2-40B4-BE49-F238E27FC236}">
                <a16:creationId xmlns:a16="http://schemas.microsoft.com/office/drawing/2014/main" id="{29A6E2F6-E8BF-47F3-972E-F24DBD637DC5}"/>
              </a:ext>
            </a:extLst>
          </p:cNvPr>
          <p:cNvSpPr/>
          <p:nvPr/>
        </p:nvSpPr>
        <p:spPr>
          <a:xfrm>
            <a:off x="12020550" y="3101607"/>
            <a:ext cx="171450" cy="654785"/>
          </a:xfrm>
          <a:prstGeom prst="rect">
            <a:avLst/>
          </a:prstGeom>
          <a:solidFill>
            <a:srgbClr val="ADEFD1"/>
          </a:solidFill>
          <a:ln>
            <a:solidFill>
              <a:srgbClr val="ADEFD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Work Sans" pitchFamily="2" charset="0"/>
            </a:endParaRPr>
          </a:p>
        </p:txBody>
      </p:sp>
      <p:sp>
        <p:nvSpPr>
          <p:cNvPr id="25" name="Rectángulo 24">
            <a:extLst>
              <a:ext uri="{FF2B5EF4-FFF2-40B4-BE49-F238E27FC236}">
                <a16:creationId xmlns:a16="http://schemas.microsoft.com/office/drawing/2014/main" id="{B0E07C36-28EF-48B5-ABF9-BDC2A9740EC0}"/>
              </a:ext>
            </a:extLst>
          </p:cNvPr>
          <p:cNvSpPr/>
          <p:nvPr/>
        </p:nvSpPr>
        <p:spPr>
          <a:xfrm>
            <a:off x="11740515" y="3101607"/>
            <a:ext cx="171450" cy="654785"/>
          </a:xfrm>
          <a:prstGeom prst="rect">
            <a:avLst/>
          </a:prstGeom>
          <a:solidFill>
            <a:srgbClr val="ADEFD1"/>
          </a:solidFill>
          <a:ln>
            <a:solidFill>
              <a:srgbClr val="ADEFD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Work Sans" pitchFamily="2" charset="0"/>
            </a:endParaRPr>
          </a:p>
        </p:txBody>
      </p:sp>
      <p:sp>
        <p:nvSpPr>
          <p:cNvPr id="26" name="Rectángulo 25">
            <a:extLst>
              <a:ext uri="{FF2B5EF4-FFF2-40B4-BE49-F238E27FC236}">
                <a16:creationId xmlns:a16="http://schemas.microsoft.com/office/drawing/2014/main" id="{4E628AF6-B881-4FE3-B1C1-9373A55AB1E3}"/>
              </a:ext>
            </a:extLst>
          </p:cNvPr>
          <p:cNvSpPr/>
          <p:nvPr/>
        </p:nvSpPr>
        <p:spPr>
          <a:xfrm>
            <a:off x="11460480" y="3101607"/>
            <a:ext cx="171450" cy="654785"/>
          </a:xfrm>
          <a:prstGeom prst="rect">
            <a:avLst/>
          </a:prstGeom>
          <a:solidFill>
            <a:srgbClr val="ADEFD1"/>
          </a:solidFill>
          <a:ln>
            <a:solidFill>
              <a:srgbClr val="ADEFD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Work Sans" pitchFamily="2" charset="0"/>
            </a:endParaRPr>
          </a:p>
        </p:txBody>
      </p:sp>
      <p:sp>
        <p:nvSpPr>
          <p:cNvPr id="27" name="CuadroTexto 26">
            <a:extLst>
              <a:ext uri="{FF2B5EF4-FFF2-40B4-BE49-F238E27FC236}">
                <a16:creationId xmlns:a16="http://schemas.microsoft.com/office/drawing/2014/main" id="{554CCBFD-FF6A-4B85-8110-988FF16FFA5A}"/>
              </a:ext>
            </a:extLst>
          </p:cNvPr>
          <p:cNvSpPr txBox="1"/>
          <p:nvPr/>
        </p:nvSpPr>
        <p:spPr>
          <a:xfrm>
            <a:off x="6105102" y="3429001"/>
            <a:ext cx="5355378" cy="2971744"/>
          </a:xfrm>
          <a:prstGeom prst="rect">
            <a:avLst/>
          </a:prstGeom>
        </p:spPr>
        <p:txBody>
          <a:bodyPr vert="horz" lIns="91440" tIns="45720" rIns="91440" bIns="45720" rtlCol="0" anchor="t">
            <a:normAutofit fontScale="92500" lnSpcReduction="10000"/>
          </a:bodyPr>
          <a:lstStyle/>
          <a:p>
            <a:pPr>
              <a:lnSpc>
                <a:spcPct val="120000"/>
              </a:lnSpc>
            </a:pPr>
            <a:r>
              <a:rPr lang="es-ES" sz="1100" dirty="0">
                <a:latin typeface="Work Sans" pitchFamily="2" charset="0"/>
              </a:rPr>
              <a:t>El análisis de las cinco fuerzas de Porter es un modelo estratégico elaborado por el ingeniero y profesor Michael Eugene Porter de la Escuela de Negocios Harvard, en el año 1979. Este modelo establece un marco para analizar el nivel de competencia dentro de una industria, para poder desarrollar una estrategia de negocio. Este análisis deriva en la respectiva articulación de las 5 fuerzas que determinan la intensidad de competencia y rivalidad en una industria y, por lo tanto, en cuan atractiva es esta industria en función de las oportunidades de inversión y la rentabilidad.</a:t>
            </a:r>
          </a:p>
          <a:p>
            <a:pPr>
              <a:lnSpc>
                <a:spcPct val="120000"/>
              </a:lnSpc>
            </a:pPr>
            <a:r>
              <a:rPr lang="es-ES" sz="1100" dirty="0">
                <a:latin typeface="Work Sans" pitchFamily="2" charset="0"/>
              </a:rPr>
              <a:t>Se refería a estas fuerzas como del micro entorno, para contrastarlas con fuerzas que afectan el entorno en una escala mayor a la industria, el macro entorno. Estas cinco fuerzas son las que operan en el entorno inmediato de una organización, y afectan en la habilidad de esta para satisfacer a sus clientes, y obtener rentabilidad.</a:t>
            </a:r>
          </a:p>
          <a:p>
            <a:pPr>
              <a:lnSpc>
                <a:spcPct val="120000"/>
              </a:lnSpc>
            </a:pPr>
            <a:r>
              <a:rPr lang="es-ES" sz="1100" dirty="0">
                <a:latin typeface="Work Sans" pitchFamily="2" charset="0"/>
              </a:rPr>
              <a:t>Dado a que el modelo se desarrolló en 1979, es cuestionable si las fuerzas siguen siendo relevantes. Parece dudoso que el modelo de Porter, que está disponible por más de 41 años sin ningún cambio, siga siendo relevante para analizar el equilibrio de poder dentro de una industria en particular.</a:t>
            </a:r>
          </a:p>
        </p:txBody>
      </p:sp>
      <p:pic>
        <p:nvPicPr>
          <p:cNvPr id="5" name="Gráfico 4">
            <a:extLst>
              <a:ext uri="{FF2B5EF4-FFF2-40B4-BE49-F238E27FC236}">
                <a16:creationId xmlns:a16="http://schemas.microsoft.com/office/drawing/2014/main" id="{3DF375E3-4019-3DBE-A2AC-BB2573F0179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8377" y="759257"/>
            <a:ext cx="4848418" cy="4848418"/>
          </a:xfrm>
          <a:prstGeom prst="rect">
            <a:avLst/>
          </a:prstGeom>
        </p:spPr>
      </p:pic>
    </p:spTree>
    <p:extLst>
      <p:ext uri="{BB962C8B-B14F-4D97-AF65-F5344CB8AC3E}">
        <p14:creationId xmlns:p14="http://schemas.microsoft.com/office/powerpoint/2010/main" val="1289612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D3D0414E-9046-4A36-8D74-5F79813AA579}"/>
              </a:ext>
            </a:extLst>
          </p:cNvPr>
          <p:cNvSpPr/>
          <p:nvPr/>
        </p:nvSpPr>
        <p:spPr>
          <a:xfrm>
            <a:off x="0" y="0"/>
            <a:ext cx="12192000" cy="695325"/>
          </a:xfrm>
          <a:prstGeom prst="rect">
            <a:avLst/>
          </a:prstGeom>
          <a:solidFill>
            <a:srgbClr val="00203F"/>
          </a:solidFill>
          <a:ln>
            <a:solidFill>
              <a:srgbClr val="0020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a:r>
              <a:rPr lang="es-ES" sz="2800" dirty="0">
                <a:solidFill>
                  <a:srgbClr val="ADEFD1"/>
                </a:solidFill>
                <a:latin typeface="Work Sans" pitchFamily="2" charset="0"/>
              </a:rPr>
              <a:t>Las 5 fuerzas de Porter</a:t>
            </a:r>
            <a:endParaRPr lang="en-US" sz="2800" dirty="0">
              <a:solidFill>
                <a:srgbClr val="ADEFD1"/>
              </a:solidFill>
              <a:latin typeface="Work Sans" pitchFamily="2" charset="0"/>
            </a:endParaRPr>
          </a:p>
        </p:txBody>
      </p:sp>
      <p:sp>
        <p:nvSpPr>
          <p:cNvPr id="5" name="CuadroTexto 4">
            <a:extLst>
              <a:ext uri="{FF2B5EF4-FFF2-40B4-BE49-F238E27FC236}">
                <a16:creationId xmlns:a16="http://schemas.microsoft.com/office/drawing/2014/main" id="{287820DE-D2D4-423D-85ED-4390CB89E894}"/>
              </a:ext>
            </a:extLst>
          </p:cNvPr>
          <p:cNvSpPr txBox="1"/>
          <p:nvPr/>
        </p:nvSpPr>
        <p:spPr>
          <a:xfrm>
            <a:off x="10683924" y="113867"/>
            <a:ext cx="1194455" cy="430887"/>
          </a:xfrm>
          <a:prstGeom prst="rect">
            <a:avLst/>
          </a:prstGeom>
          <a:noFill/>
        </p:spPr>
        <p:txBody>
          <a:bodyPr wrap="square" rtlCol="0">
            <a:spAutoFit/>
          </a:bodyPr>
          <a:lstStyle/>
          <a:p>
            <a:r>
              <a:rPr lang="es-ES" sz="1100" dirty="0">
                <a:solidFill>
                  <a:srgbClr val="ADEFD1"/>
                </a:solidFill>
                <a:latin typeface="Work Sans" pitchFamily="2" charset="0"/>
              </a:rPr>
              <a:t>Compañía</a:t>
            </a:r>
          </a:p>
          <a:p>
            <a:r>
              <a:rPr lang="es-ES" sz="1100" dirty="0">
                <a:solidFill>
                  <a:srgbClr val="ADEFD1"/>
                </a:solidFill>
                <a:latin typeface="Work Sans" pitchFamily="2" charset="0"/>
              </a:rPr>
              <a:t>Fecha</a:t>
            </a:r>
            <a:endParaRPr lang="en-US" sz="1100" dirty="0">
              <a:solidFill>
                <a:srgbClr val="ADEFD1"/>
              </a:solidFill>
              <a:latin typeface="Work Sans" pitchFamily="2" charset="0"/>
            </a:endParaRPr>
          </a:p>
        </p:txBody>
      </p:sp>
      <p:sp>
        <p:nvSpPr>
          <p:cNvPr id="2" name="CuadroTexto 1">
            <a:extLst>
              <a:ext uri="{FF2B5EF4-FFF2-40B4-BE49-F238E27FC236}">
                <a16:creationId xmlns:a16="http://schemas.microsoft.com/office/drawing/2014/main" id="{51FCA676-7F9A-4EBA-B115-C292B8BE70C6}"/>
              </a:ext>
            </a:extLst>
          </p:cNvPr>
          <p:cNvSpPr txBox="1"/>
          <p:nvPr/>
        </p:nvSpPr>
        <p:spPr>
          <a:xfrm>
            <a:off x="4407088" y="2630924"/>
            <a:ext cx="3438526" cy="2213372"/>
          </a:xfrm>
          <a:prstGeom prst="roundRect">
            <a:avLst/>
          </a:prstGeom>
          <a:solidFill>
            <a:srgbClr val="00203F"/>
          </a:solidFill>
          <a:ln>
            <a:solidFill>
              <a:srgbClr val="006600"/>
            </a:solidFill>
          </a:ln>
        </p:spPr>
        <p:txBody>
          <a:bodyPr wrap="square" rtlCol="0" anchor="ctr">
            <a:spAutoFit/>
          </a:bodyPr>
          <a:lstStyle/>
          <a:p>
            <a:pPr algn="ctr"/>
            <a:r>
              <a:rPr lang="es-ES" dirty="0">
                <a:solidFill>
                  <a:schemeClr val="bg1"/>
                </a:solidFill>
                <a:latin typeface="Work Sans" pitchFamily="2" charset="0"/>
              </a:rPr>
              <a:t>Rivalidad entre competidores directos</a:t>
            </a:r>
          </a:p>
          <a:p>
            <a:pPr algn="ctr"/>
            <a:endParaRPr lang="es-ES" dirty="0">
              <a:solidFill>
                <a:schemeClr val="bg1"/>
              </a:solidFill>
              <a:latin typeface="Work Sans" pitchFamily="2" charset="0"/>
            </a:endParaRPr>
          </a:p>
          <a:p>
            <a:pPr algn="ctr"/>
            <a:r>
              <a:rPr lang="es-ES" sz="1400" dirty="0">
                <a:solidFill>
                  <a:schemeClr val="bg1"/>
                </a:solidFill>
                <a:latin typeface="Work Sans" pitchFamily="2" charset="0"/>
              </a:rPr>
              <a:t>La competencia busca mejorar el posicionamiento del mercado aumentando las ventas y la cuota a través de posibles ventajas competitivas</a:t>
            </a:r>
            <a:endParaRPr lang="en-US" sz="1400" dirty="0">
              <a:solidFill>
                <a:schemeClr val="bg1"/>
              </a:solidFill>
              <a:latin typeface="Work Sans" pitchFamily="2" charset="0"/>
            </a:endParaRPr>
          </a:p>
        </p:txBody>
      </p:sp>
      <p:sp>
        <p:nvSpPr>
          <p:cNvPr id="3" name="Flecha: a la derecha 2">
            <a:extLst>
              <a:ext uri="{FF2B5EF4-FFF2-40B4-BE49-F238E27FC236}">
                <a16:creationId xmlns:a16="http://schemas.microsoft.com/office/drawing/2014/main" id="{F67B5EC6-E1A1-4A25-9135-C77609A9149E}"/>
              </a:ext>
            </a:extLst>
          </p:cNvPr>
          <p:cNvSpPr/>
          <p:nvPr/>
        </p:nvSpPr>
        <p:spPr>
          <a:xfrm>
            <a:off x="8117488" y="3486150"/>
            <a:ext cx="640080" cy="480060"/>
          </a:xfrm>
          <a:prstGeom prst="rightArrow">
            <a:avLst/>
          </a:prstGeom>
          <a:solidFill>
            <a:srgbClr val="ADEFD1"/>
          </a:solidFill>
          <a:ln>
            <a:solidFill>
              <a:srgbClr val="ADEFD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Work Sans" pitchFamily="2" charset="0"/>
            </a:endParaRPr>
          </a:p>
        </p:txBody>
      </p:sp>
      <p:sp>
        <p:nvSpPr>
          <p:cNvPr id="22" name="Flecha: a la derecha 21">
            <a:extLst>
              <a:ext uri="{FF2B5EF4-FFF2-40B4-BE49-F238E27FC236}">
                <a16:creationId xmlns:a16="http://schemas.microsoft.com/office/drawing/2014/main" id="{AFEF481D-5105-4736-8713-8D9753499292}"/>
              </a:ext>
            </a:extLst>
          </p:cNvPr>
          <p:cNvSpPr/>
          <p:nvPr/>
        </p:nvSpPr>
        <p:spPr>
          <a:xfrm rot="10800000">
            <a:off x="3495134" y="3497580"/>
            <a:ext cx="640080" cy="480060"/>
          </a:xfrm>
          <a:prstGeom prst="rightArrow">
            <a:avLst/>
          </a:prstGeom>
          <a:solidFill>
            <a:srgbClr val="ADEFD1"/>
          </a:solidFill>
          <a:ln>
            <a:solidFill>
              <a:srgbClr val="ADEFD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Work Sans" pitchFamily="2" charset="0"/>
            </a:endParaRPr>
          </a:p>
        </p:txBody>
      </p:sp>
      <p:sp>
        <p:nvSpPr>
          <p:cNvPr id="23" name="Flecha: a la derecha 22">
            <a:extLst>
              <a:ext uri="{FF2B5EF4-FFF2-40B4-BE49-F238E27FC236}">
                <a16:creationId xmlns:a16="http://schemas.microsoft.com/office/drawing/2014/main" id="{EF03D211-DC60-46AD-B093-9A2ACF3191D6}"/>
              </a:ext>
            </a:extLst>
          </p:cNvPr>
          <p:cNvSpPr/>
          <p:nvPr/>
        </p:nvSpPr>
        <p:spPr>
          <a:xfrm rot="5400000">
            <a:off x="5775959" y="5227320"/>
            <a:ext cx="640080" cy="480060"/>
          </a:xfrm>
          <a:prstGeom prst="rightArrow">
            <a:avLst/>
          </a:prstGeom>
          <a:solidFill>
            <a:srgbClr val="ADEFD1"/>
          </a:solidFill>
          <a:ln>
            <a:solidFill>
              <a:srgbClr val="ADEFD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Work Sans" pitchFamily="2" charset="0"/>
            </a:endParaRPr>
          </a:p>
        </p:txBody>
      </p:sp>
      <p:sp>
        <p:nvSpPr>
          <p:cNvPr id="24" name="Flecha: a la derecha 23">
            <a:extLst>
              <a:ext uri="{FF2B5EF4-FFF2-40B4-BE49-F238E27FC236}">
                <a16:creationId xmlns:a16="http://schemas.microsoft.com/office/drawing/2014/main" id="{E76BC15D-0F23-46FD-86E6-9FF208666B6E}"/>
              </a:ext>
            </a:extLst>
          </p:cNvPr>
          <p:cNvSpPr/>
          <p:nvPr/>
        </p:nvSpPr>
        <p:spPr>
          <a:xfrm rot="16200000">
            <a:off x="5775959" y="1767840"/>
            <a:ext cx="640080" cy="480060"/>
          </a:xfrm>
          <a:prstGeom prst="rightArrow">
            <a:avLst/>
          </a:prstGeom>
          <a:solidFill>
            <a:srgbClr val="ADEFD1"/>
          </a:solidFill>
          <a:ln>
            <a:solidFill>
              <a:srgbClr val="ADEFD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Work Sans" pitchFamily="2" charset="0"/>
            </a:endParaRPr>
          </a:p>
        </p:txBody>
      </p:sp>
      <p:sp>
        <p:nvSpPr>
          <p:cNvPr id="6" name="Rectángulo: esquinas redondeadas 5">
            <a:extLst>
              <a:ext uri="{FF2B5EF4-FFF2-40B4-BE49-F238E27FC236}">
                <a16:creationId xmlns:a16="http://schemas.microsoft.com/office/drawing/2014/main" id="{2F7564FA-5AE1-4443-81FF-E35188DDC9F2}"/>
              </a:ext>
            </a:extLst>
          </p:cNvPr>
          <p:cNvSpPr/>
          <p:nvPr/>
        </p:nvSpPr>
        <p:spPr>
          <a:xfrm>
            <a:off x="366878" y="2785140"/>
            <a:ext cx="2808000" cy="1904940"/>
          </a:xfrm>
          <a:prstGeom prst="roundRect">
            <a:avLst/>
          </a:prstGeom>
          <a:solidFill>
            <a:srgbClr val="00203F">
              <a:alpha val="32941"/>
            </a:srgbClr>
          </a:solidFill>
          <a:ln>
            <a:solidFill>
              <a:srgbClr val="0020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dirty="0">
                <a:solidFill>
                  <a:schemeClr val="bg1"/>
                </a:solidFill>
                <a:latin typeface="Work Sans" pitchFamily="2" charset="0"/>
              </a:rPr>
              <a:t>Proveedores de materias primas, partes, componentes y otros recursos necesarios para la producción</a:t>
            </a:r>
            <a:endParaRPr lang="en-US" sz="1600" dirty="0">
              <a:solidFill>
                <a:schemeClr val="bg1"/>
              </a:solidFill>
              <a:latin typeface="Work Sans" pitchFamily="2" charset="0"/>
            </a:endParaRPr>
          </a:p>
        </p:txBody>
      </p:sp>
      <p:sp>
        <p:nvSpPr>
          <p:cNvPr id="25" name="Rectángulo: esquinas redondeadas 24">
            <a:extLst>
              <a:ext uri="{FF2B5EF4-FFF2-40B4-BE49-F238E27FC236}">
                <a16:creationId xmlns:a16="http://schemas.microsoft.com/office/drawing/2014/main" id="{0A7A787C-E22B-45F1-8112-D8315F5F9214}"/>
              </a:ext>
            </a:extLst>
          </p:cNvPr>
          <p:cNvSpPr/>
          <p:nvPr/>
        </p:nvSpPr>
        <p:spPr>
          <a:xfrm>
            <a:off x="9029441" y="2773710"/>
            <a:ext cx="2808000" cy="1904940"/>
          </a:xfrm>
          <a:prstGeom prst="roundRect">
            <a:avLst/>
          </a:prstGeom>
          <a:solidFill>
            <a:srgbClr val="00203F">
              <a:alpha val="32941"/>
            </a:srgbClr>
          </a:solidFill>
          <a:ln>
            <a:solidFill>
              <a:srgbClr val="0020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dirty="0">
                <a:solidFill>
                  <a:schemeClr val="bg1"/>
                </a:solidFill>
                <a:latin typeface="Work Sans" pitchFamily="2" charset="0"/>
              </a:rPr>
              <a:t>Compradores</a:t>
            </a:r>
            <a:endParaRPr lang="en-US" sz="1600" dirty="0">
              <a:solidFill>
                <a:schemeClr val="bg1"/>
              </a:solidFill>
              <a:latin typeface="Work Sans" pitchFamily="2" charset="0"/>
            </a:endParaRPr>
          </a:p>
        </p:txBody>
      </p:sp>
      <p:sp>
        <p:nvSpPr>
          <p:cNvPr id="26" name="Rectángulo: esquinas redondeadas 25">
            <a:extLst>
              <a:ext uri="{FF2B5EF4-FFF2-40B4-BE49-F238E27FC236}">
                <a16:creationId xmlns:a16="http://schemas.microsoft.com/office/drawing/2014/main" id="{5AD3454D-063B-44EA-8488-2762F2E8F181}"/>
              </a:ext>
            </a:extLst>
          </p:cNvPr>
          <p:cNvSpPr/>
          <p:nvPr/>
        </p:nvSpPr>
        <p:spPr>
          <a:xfrm>
            <a:off x="4672011" y="5978872"/>
            <a:ext cx="2808000" cy="695325"/>
          </a:xfrm>
          <a:prstGeom prst="roundRect">
            <a:avLst/>
          </a:prstGeom>
          <a:solidFill>
            <a:srgbClr val="00203F">
              <a:alpha val="32941"/>
            </a:srgbClr>
          </a:solidFill>
          <a:ln>
            <a:solidFill>
              <a:srgbClr val="0020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dirty="0">
                <a:solidFill>
                  <a:schemeClr val="bg1"/>
                </a:solidFill>
                <a:latin typeface="Work Sans" pitchFamily="2" charset="0"/>
              </a:rPr>
              <a:t>Potenciales nuevos productos</a:t>
            </a:r>
            <a:endParaRPr lang="en-US" sz="1600" dirty="0">
              <a:solidFill>
                <a:schemeClr val="bg1"/>
              </a:solidFill>
              <a:latin typeface="Work Sans" pitchFamily="2" charset="0"/>
            </a:endParaRPr>
          </a:p>
        </p:txBody>
      </p:sp>
      <p:sp>
        <p:nvSpPr>
          <p:cNvPr id="27" name="Rectángulo: esquinas redondeadas 26">
            <a:extLst>
              <a:ext uri="{FF2B5EF4-FFF2-40B4-BE49-F238E27FC236}">
                <a16:creationId xmlns:a16="http://schemas.microsoft.com/office/drawing/2014/main" id="{58A29EC9-B02B-49F4-8764-0667DB4B4996}"/>
              </a:ext>
            </a:extLst>
          </p:cNvPr>
          <p:cNvSpPr/>
          <p:nvPr/>
        </p:nvSpPr>
        <p:spPr>
          <a:xfrm>
            <a:off x="4672012" y="801023"/>
            <a:ext cx="2808000" cy="695325"/>
          </a:xfrm>
          <a:prstGeom prst="roundRect">
            <a:avLst/>
          </a:prstGeom>
          <a:solidFill>
            <a:srgbClr val="00203F">
              <a:alpha val="32941"/>
            </a:srgbClr>
          </a:solidFill>
          <a:ln>
            <a:solidFill>
              <a:srgbClr val="0020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dirty="0">
                <a:solidFill>
                  <a:schemeClr val="bg1"/>
                </a:solidFill>
                <a:latin typeface="Work Sans" pitchFamily="2" charset="0"/>
              </a:rPr>
              <a:t>Potenciales productos sustitutos</a:t>
            </a:r>
            <a:endParaRPr lang="en-US" sz="1600" dirty="0">
              <a:solidFill>
                <a:schemeClr val="bg1"/>
              </a:solidFill>
              <a:latin typeface="Work Sans" pitchFamily="2" charset="0"/>
            </a:endParaRPr>
          </a:p>
        </p:txBody>
      </p:sp>
      <p:sp>
        <p:nvSpPr>
          <p:cNvPr id="9" name="CuadroTexto 8">
            <a:extLst>
              <a:ext uri="{FF2B5EF4-FFF2-40B4-BE49-F238E27FC236}">
                <a16:creationId xmlns:a16="http://schemas.microsoft.com/office/drawing/2014/main" id="{F32EE920-8DDF-466C-8062-3BCC5CF59F32}"/>
              </a:ext>
            </a:extLst>
          </p:cNvPr>
          <p:cNvSpPr txBox="1"/>
          <p:nvPr/>
        </p:nvSpPr>
        <p:spPr>
          <a:xfrm>
            <a:off x="7658100" y="854050"/>
            <a:ext cx="4031664" cy="830997"/>
          </a:xfrm>
          <a:prstGeom prst="rect">
            <a:avLst/>
          </a:prstGeom>
          <a:noFill/>
        </p:spPr>
        <p:txBody>
          <a:bodyPr wrap="square" rtlCol="0">
            <a:spAutoFit/>
          </a:bodyPr>
          <a:lstStyle/>
          <a:p>
            <a:r>
              <a:rPr lang="es-ES" sz="1200" dirty="0">
                <a:latin typeface="Work Sans" pitchFamily="2" charset="0"/>
              </a:rPr>
              <a:t>Presión competitiva proveniente de los intentos de compañías externas a la industria para ganar clientes que compren productos sustitutivos del nuestro</a:t>
            </a:r>
            <a:endParaRPr lang="en-US" sz="1200" dirty="0">
              <a:latin typeface="Work Sans" pitchFamily="2" charset="0"/>
            </a:endParaRPr>
          </a:p>
        </p:txBody>
      </p:sp>
      <p:sp>
        <p:nvSpPr>
          <p:cNvPr id="28" name="CuadroTexto 27">
            <a:extLst>
              <a:ext uri="{FF2B5EF4-FFF2-40B4-BE49-F238E27FC236}">
                <a16:creationId xmlns:a16="http://schemas.microsoft.com/office/drawing/2014/main" id="{5679FB81-670F-45D5-B62B-92168BF7A8B7}"/>
              </a:ext>
            </a:extLst>
          </p:cNvPr>
          <p:cNvSpPr txBox="1"/>
          <p:nvPr/>
        </p:nvSpPr>
        <p:spPr>
          <a:xfrm>
            <a:off x="7658100" y="6175444"/>
            <a:ext cx="4031664" cy="461665"/>
          </a:xfrm>
          <a:prstGeom prst="rect">
            <a:avLst/>
          </a:prstGeom>
          <a:noFill/>
        </p:spPr>
        <p:txBody>
          <a:bodyPr wrap="square" rtlCol="0">
            <a:spAutoFit/>
          </a:bodyPr>
          <a:lstStyle/>
          <a:p>
            <a:r>
              <a:rPr lang="es-ES" sz="1200" dirty="0">
                <a:latin typeface="Work Sans" pitchFamily="2" charset="0"/>
              </a:rPr>
              <a:t>Presión competitiva proveniente de la amenaza de nuevos competidores</a:t>
            </a:r>
            <a:endParaRPr lang="en-US" sz="1200" dirty="0">
              <a:latin typeface="Work Sans" pitchFamily="2" charset="0"/>
            </a:endParaRPr>
          </a:p>
        </p:txBody>
      </p:sp>
      <p:sp>
        <p:nvSpPr>
          <p:cNvPr id="29" name="CuadroTexto 28">
            <a:extLst>
              <a:ext uri="{FF2B5EF4-FFF2-40B4-BE49-F238E27FC236}">
                <a16:creationId xmlns:a16="http://schemas.microsoft.com/office/drawing/2014/main" id="{8BE2475F-F9F5-4710-A17A-92AF1C81A07B}"/>
              </a:ext>
            </a:extLst>
          </p:cNvPr>
          <p:cNvSpPr txBox="1"/>
          <p:nvPr/>
        </p:nvSpPr>
        <p:spPr>
          <a:xfrm>
            <a:off x="9029440" y="4839994"/>
            <a:ext cx="2354581" cy="646331"/>
          </a:xfrm>
          <a:prstGeom prst="rect">
            <a:avLst/>
          </a:prstGeom>
          <a:noFill/>
        </p:spPr>
        <p:txBody>
          <a:bodyPr wrap="square" rtlCol="0">
            <a:spAutoFit/>
          </a:bodyPr>
          <a:lstStyle/>
          <a:p>
            <a:r>
              <a:rPr lang="es-ES" sz="1200" dirty="0">
                <a:latin typeface="Work Sans" pitchFamily="2" charset="0"/>
              </a:rPr>
              <a:t>Presión proveniente de la capacidad de negociación de los compradores</a:t>
            </a:r>
            <a:endParaRPr lang="en-US" sz="1200" dirty="0">
              <a:latin typeface="Work Sans" pitchFamily="2" charset="0"/>
            </a:endParaRPr>
          </a:p>
        </p:txBody>
      </p:sp>
      <p:sp>
        <p:nvSpPr>
          <p:cNvPr id="30" name="CuadroTexto 29">
            <a:extLst>
              <a:ext uri="{FF2B5EF4-FFF2-40B4-BE49-F238E27FC236}">
                <a16:creationId xmlns:a16="http://schemas.microsoft.com/office/drawing/2014/main" id="{884A6382-7D78-46B3-9992-0C8CD8BC6D3E}"/>
              </a:ext>
            </a:extLst>
          </p:cNvPr>
          <p:cNvSpPr txBox="1"/>
          <p:nvPr/>
        </p:nvSpPr>
        <p:spPr>
          <a:xfrm>
            <a:off x="868679" y="4848908"/>
            <a:ext cx="2354581" cy="646331"/>
          </a:xfrm>
          <a:prstGeom prst="rect">
            <a:avLst/>
          </a:prstGeom>
          <a:noFill/>
        </p:spPr>
        <p:txBody>
          <a:bodyPr wrap="square" rtlCol="0">
            <a:spAutoFit/>
          </a:bodyPr>
          <a:lstStyle/>
          <a:p>
            <a:r>
              <a:rPr lang="es-ES" sz="1200" dirty="0">
                <a:latin typeface="Work Sans" pitchFamily="2" charset="0"/>
              </a:rPr>
              <a:t>Presión proveniente de la capacidad de negociación de los proveedores</a:t>
            </a:r>
            <a:endParaRPr lang="en-US" sz="1200" dirty="0">
              <a:latin typeface="Work Sans" pitchFamily="2" charset="0"/>
            </a:endParaRPr>
          </a:p>
        </p:txBody>
      </p:sp>
      <p:pic>
        <p:nvPicPr>
          <p:cNvPr id="7" name="Gráfico 6">
            <a:extLst>
              <a:ext uri="{FF2B5EF4-FFF2-40B4-BE49-F238E27FC236}">
                <a16:creationId xmlns:a16="http://schemas.microsoft.com/office/drawing/2014/main" id="{91C66BDD-6C40-AAC7-B882-1DD08D6BAD9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6640" y="6194137"/>
            <a:ext cx="480060" cy="480060"/>
          </a:xfrm>
          <a:prstGeom prst="rect">
            <a:avLst/>
          </a:prstGeom>
        </p:spPr>
      </p:pic>
    </p:spTree>
    <p:extLst>
      <p:ext uri="{BB962C8B-B14F-4D97-AF65-F5344CB8AC3E}">
        <p14:creationId xmlns:p14="http://schemas.microsoft.com/office/powerpoint/2010/main" val="238144681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196</TotalTime>
  <Words>1883</Words>
  <Application>Microsoft Office PowerPoint</Application>
  <PresentationFormat>Panorámica</PresentationFormat>
  <Paragraphs>87</Paragraphs>
  <Slides>2</Slides>
  <Notes>2</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vt:i4>
      </vt:variant>
    </vt:vector>
  </HeadingPairs>
  <TitlesOfParts>
    <vt:vector size="9" baseType="lpstr">
      <vt:lpstr>Arial</vt:lpstr>
      <vt:lpstr>Baumans</vt:lpstr>
      <vt:lpstr>Calibri</vt:lpstr>
      <vt:lpstr>Calibri Light</vt:lpstr>
      <vt:lpstr>Symbol</vt:lpstr>
      <vt:lpstr>Work Sans</vt:lpstr>
      <vt:lpstr>Tema de Office</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ENRIQUE HOLGADO DE FRUTOS</dc:creator>
  <cp:lastModifiedBy>ENRIQUE HOLGADO DE FRUTOS</cp:lastModifiedBy>
  <cp:revision>21</cp:revision>
  <dcterms:created xsi:type="dcterms:W3CDTF">2020-12-27T11:30:02Z</dcterms:created>
  <dcterms:modified xsi:type="dcterms:W3CDTF">2022-12-23T12:02:11Z</dcterms:modified>
</cp:coreProperties>
</file>