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2" r:id="rId2"/>
    <p:sldId id="260"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DEFD1"/>
    <a:srgbClr val="00203F"/>
    <a:srgbClr val="B9FFB9"/>
    <a:srgbClr val="BB8870"/>
    <a:srgbClr val="006600"/>
    <a:srgbClr val="81FF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056" autoAdjust="0"/>
    <p:restoredTop sz="76539" autoAdjust="0"/>
  </p:normalViewPr>
  <p:slideViewPr>
    <p:cSldViewPr snapToGrid="0" showGuides="1">
      <p:cViewPr varScale="1">
        <p:scale>
          <a:sx n="79" d="100"/>
          <a:sy n="79" d="100"/>
        </p:scale>
        <p:origin x="570"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C4533D-1360-40CE-A284-073DEB3EE181}" type="datetimeFigureOut">
              <a:rPr lang="en-US" smtClean="0"/>
              <a:t>1/16/2023</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818808-5BBF-46BD-96EE-9AF2C6AC9126}" type="slidenum">
              <a:rPr lang="en-US" smtClean="0"/>
              <a:t>‹Nº›</a:t>
            </a:fld>
            <a:endParaRPr lang="en-US"/>
          </a:p>
        </p:txBody>
      </p:sp>
    </p:spTree>
    <p:extLst>
      <p:ext uri="{BB962C8B-B14F-4D97-AF65-F5344CB8AC3E}">
        <p14:creationId xmlns:p14="http://schemas.microsoft.com/office/powerpoint/2010/main" val="1815045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5"/>
          </p:nvPr>
        </p:nvSpPr>
        <p:spPr/>
        <p:txBody>
          <a:bodyPr/>
          <a:lstStyle/>
          <a:p>
            <a:fld id="{60818808-5BBF-46BD-96EE-9AF2C6AC9126}" type="slidenum">
              <a:rPr lang="en-US" smtClean="0"/>
              <a:t>1</a:t>
            </a:fld>
            <a:endParaRPr lang="en-US"/>
          </a:p>
        </p:txBody>
      </p:sp>
    </p:spTree>
    <p:extLst>
      <p:ext uri="{BB962C8B-B14F-4D97-AF65-F5344CB8AC3E}">
        <p14:creationId xmlns:p14="http://schemas.microsoft.com/office/powerpoint/2010/main" val="1497872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b="0" i="0" dirty="0">
                <a:solidFill>
                  <a:srgbClr val="111111"/>
                </a:solidFill>
                <a:effectLst/>
                <a:latin typeface="-apple-system"/>
              </a:rPr>
              <a:t>El DAFO (iniciales de Debilidades, Amenazas, Fortalezas y Oportunidades) es una herramienta que permite al empresario analizar la realidad de su empresa, marca o producto para poder tomar decisiones de futuro. El DAFO ayuda a establecer las estrategias para que éste sea viable cuando se está planteando emprender un nuevo proyecto. No sólo ha de utilizarse cuando se está creando una empresa, puede convertirse en una herramienta de reflexión sobre la situación de una empresa ya creada.</a:t>
            </a:r>
            <a:br>
              <a:rPr lang="es-ES" dirty="0"/>
            </a:br>
            <a:br>
              <a:rPr lang="es-ES" dirty="0"/>
            </a:br>
            <a:r>
              <a:rPr lang="es-ES" b="0" i="0" dirty="0">
                <a:solidFill>
                  <a:srgbClr val="111111"/>
                </a:solidFill>
                <a:effectLst/>
                <a:latin typeface="-apple-system"/>
              </a:rPr>
              <a:t>El análisis DAFO se divide en dos partes:</a:t>
            </a:r>
            <a:br>
              <a:rPr lang="es-ES" dirty="0"/>
            </a:br>
            <a:br>
              <a:rPr lang="es-ES" dirty="0"/>
            </a:br>
            <a:r>
              <a:rPr lang="es-ES" b="1" i="0" dirty="0">
                <a:solidFill>
                  <a:srgbClr val="111111"/>
                </a:solidFill>
                <a:effectLst/>
                <a:latin typeface="-apple-system"/>
              </a:rPr>
              <a:t>Análisis interno: </a:t>
            </a:r>
            <a:r>
              <a:rPr lang="es-ES" b="0" i="0" dirty="0">
                <a:solidFill>
                  <a:srgbClr val="111111"/>
                </a:solidFill>
                <a:effectLst/>
                <a:latin typeface="-apple-system"/>
              </a:rPr>
              <a:t>(Fortalezas y Debilidades) </a:t>
            </a:r>
            <a:r>
              <a:rPr lang="es-ES" b="0" i="0" dirty="0">
                <a:solidFill>
                  <a:srgbClr val="111111"/>
                </a:solidFill>
                <a:effectLst/>
                <a:latin typeface="-apple-system"/>
                <a:sym typeface="Wingdings" panose="05000000000000000000" pitchFamily="2" charset="2"/>
              </a:rPr>
              <a:t></a:t>
            </a:r>
            <a:r>
              <a:rPr lang="es-ES" b="0" i="0" dirty="0">
                <a:solidFill>
                  <a:srgbClr val="111111"/>
                </a:solidFill>
                <a:effectLst/>
                <a:latin typeface="-apple-system"/>
              </a:rPr>
              <a:t>Se realiza una fotografía de la situación de la empresa considerando sus Fortalezas y sus Debilidades.</a:t>
            </a:r>
            <a:br>
              <a:rPr lang="es-ES" dirty="0"/>
            </a:br>
            <a:br>
              <a:rPr lang="es-ES" dirty="0"/>
            </a:br>
            <a:r>
              <a:rPr lang="es-ES" b="1" i="0" dirty="0">
                <a:solidFill>
                  <a:srgbClr val="111111"/>
                </a:solidFill>
                <a:effectLst/>
                <a:latin typeface="-apple-system"/>
              </a:rPr>
              <a:t>Análisis externo: </a:t>
            </a:r>
            <a:r>
              <a:rPr lang="es-ES" b="0" i="0" dirty="0">
                <a:solidFill>
                  <a:srgbClr val="111111"/>
                </a:solidFill>
                <a:effectLst/>
                <a:latin typeface="-apple-system"/>
              </a:rPr>
              <a:t>(Amenazas y Oportunidades) </a:t>
            </a:r>
            <a:r>
              <a:rPr lang="es-ES" b="0" i="0" dirty="0">
                <a:solidFill>
                  <a:srgbClr val="111111"/>
                </a:solidFill>
                <a:effectLst/>
                <a:latin typeface="-apple-system"/>
                <a:sym typeface="Wingdings" panose="05000000000000000000" pitchFamily="2" charset="2"/>
              </a:rPr>
              <a:t> T</a:t>
            </a:r>
            <a:r>
              <a:rPr lang="es-ES" b="0" i="0" dirty="0">
                <a:solidFill>
                  <a:srgbClr val="111111"/>
                </a:solidFill>
                <a:effectLst/>
                <a:latin typeface="-apple-system"/>
              </a:rPr>
              <a:t>anto las Amenazas como las Oportunidades pertenecen al mundo exterior a la empresa pero deberían ser tenidas en cuenta bien para superarlas, en el caso de las amenazas, o bien para aprovechar las oportunidades que brinda el mercado exterior.</a:t>
            </a:r>
            <a:br>
              <a:rPr lang="es-ES" dirty="0"/>
            </a:br>
            <a:br>
              <a:rPr lang="es-ES" dirty="0"/>
            </a:br>
            <a:r>
              <a:rPr lang="es-ES" b="0" i="0" dirty="0">
                <a:solidFill>
                  <a:srgbClr val="111111"/>
                </a:solidFill>
                <a:effectLst/>
                <a:latin typeface="-apple-system"/>
              </a:rPr>
              <a:t>Una vez realizado el análisis, es necesario definir una estrategia que permita aprovechar los </a:t>
            </a:r>
            <a:r>
              <a:rPr lang="es-ES" b="0" i="0" dirty="0" err="1">
                <a:solidFill>
                  <a:srgbClr val="111111"/>
                </a:solidFill>
                <a:effectLst/>
                <a:latin typeface="-apple-system"/>
              </a:rPr>
              <a:t>insights</a:t>
            </a:r>
            <a:r>
              <a:rPr lang="es-ES" b="0" i="0" dirty="0">
                <a:solidFill>
                  <a:srgbClr val="111111"/>
                </a:solidFill>
                <a:effectLst/>
                <a:latin typeface="-apple-system"/>
              </a:rPr>
              <a:t> obtenidos del análisis y beneficiarse de las oportunidades.</a:t>
            </a:r>
            <a:br>
              <a:rPr lang="es-ES" dirty="0"/>
            </a:br>
            <a:br>
              <a:rPr lang="es-ES" dirty="0"/>
            </a:br>
            <a:r>
              <a:rPr lang="es-ES" b="0" i="0" dirty="0">
                <a:solidFill>
                  <a:srgbClr val="111111"/>
                </a:solidFill>
                <a:effectLst/>
                <a:latin typeface="-apple-system"/>
              </a:rPr>
              <a:t>A partir de los datos introducidos en los factores DAFO, se pueden establecer las estrategias más convenientes para el proyecto empresarial. Existen cuatro tipos de estrategias:</a:t>
            </a:r>
            <a:br>
              <a:rPr lang="es-ES" dirty="0"/>
            </a:br>
            <a:br>
              <a:rPr lang="es-ES" dirty="0"/>
            </a:br>
            <a:r>
              <a:rPr lang="es-ES" b="1" i="0" dirty="0">
                <a:solidFill>
                  <a:srgbClr val="111111"/>
                </a:solidFill>
                <a:effectLst/>
                <a:latin typeface="-apple-system"/>
              </a:rPr>
              <a:t>Estrategias Ofensivas</a:t>
            </a:r>
            <a:r>
              <a:rPr lang="es-ES" b="0" i="0" dirty="0">
                <a:solidFill>
                  <a:srgbClr val="111111"/>
                </a:solidFill>
                <a:effectLst/>
                <a:latin typeface="-apple-system"/>
              </a:rPr>
              <a:t> </a:t>
            </a:r>
            <a:r>
              <a:rPr lang="es-ES" b="0" i="0" dirty="0">
                <a:solidFill>
                  <a:srgbClr val="111111"/>
                </a:solidFill>
                <a:effectLst/>
                <a:latin typeface="-apple-system"/>
                <a:sym typeface="Wingdings" panose="05000000000000000000" pitchFamily="2" charset="2"/>
              </a:rPr>
              <a:t></a:t>
            </a:r>
            <a:r>
              <a:rPr lang="es-ES" b="0" i="0" dirty="0">
                <a:solidFill>
                  <a:srgbClr val="111111"/>
                </a:solidFill>
                <a:effectLst/>
                <a:latin typeface="-apple-system"/>
              </a:rPr>
              <a:t> Se obtienen relacionando Fortalezas + Oportunidades.</a:t>
            </a:r>
            <a:br>
              <a:rPr lang="es-ES" dirty="0"/>
            </a:br>
            <a:r>
              <a:rPr lang="es-ES" dirty="0"/>
              <a:t>Estas estrategias ofensivas podrían considerarse de crecimiento</a:t>
            </a:r>
            <a:r>
              <a:rPr lang="es-ES" b="0" i="0" dirty="0">
                <a:solidFill>
                  <a:srgbClr val="111111"/>
                </a:solidFill>
                <a:effectLst/>
                <a:latin typeface="-apple-system"/>
              </a:rPr>
              <a:t> ya que buscan relacionar los puntos fuertes internos y externos para mejorar la situación. </a:t>
            </a:r>
            <a:br>
              <a:rPr lang="es-ES" b="0" i="0" dirty="0">
                <a:solidFill>
                  <a:srgbClr val="111111"/>
                </a:solidFill>
                <a:effectLst/>
                <a:latin typeface="-apple-system"/>
              </a:rPr>
            </a:br>
            <a:br>
              <a:rPr lang="es-ES" b="0" i="0" dirty="0">
                <a:solidFill>
                  <a:srgbClr val="111111"/>
                </a:solidFill>
                <a:effectLst/>
                <a:latin typeface="-apple-system"/>
              </a:rPr>
            </a:br>
            <a:r>
              <a:rPr lang="es-ES" b="0" i="0" dirty="0">
                <a:solidFill>
                  <a:srgbClr val="111111"/>
                </a:solidFill>
                <a:effectLst/>
                <a:latin typeface="-apple-system"/>
              </a:rPr>
              <a:t>Ejemplo: Si la empresa es líder en un determinado producto (Fortaleza), y sube la demanda (Oportunidad), se pueden emplear estrategias más agresivas de ventas, promociones, etc.</a:t>
            </a:r>
            <a:br>
              <a:rPr lang="es-ES" dirty="0"/>
            </a:br>
            <a:br>
              <a:rPr lang="es-ES" dirty="0"/>
            </a:br>
            <a:r>
              <a:rPr lang="es-ES" b="1" i="0" dirty="0">
                <a:solidFill>
                  <a:srgbClr val="111111"/>
                </a:solidFill>
                <a:effectLst/>
                <a:latin typeface="-apple-system"/>
              </a:rPr>
              <a:t>Estrategias Defensivas </a:t>
            </a:r>
            <a:r>
              <a:rPr lang="es-ES" b="1" i="0" dirty="0">
                <a:solidFill>
                  <a:srgbClr val="111111"/>
                </a:solidFill>
                <a:effectLst/>
                <a:latin typeface="-apple-system"/>
                <a:sym typeface="Wingdings" panose="05000000000000000000" pitchFamily="2" charset="2"/>
              </a:rPr>
              <a:t></a:t>
            </a:r>
            <a:r>
              <a:rPr lang="es-ES" b="0" i="0" dirty="0">
                <a:solidFill>
                  <a:srgbClr val="111111"/>
                </a:solidFill>
                <a:effectLst/>
                <a:latin typeface="-apple-system"/>
              </a:rPr>
              <a:t> Se obtienen relacionando Fortalezas + Amenazas.</a:t>
            </a:r>
            <a:br>
              <a:rPr lang="es-ES" dirty="0"/>
            </a:br>
            <a:r>
              <a:rPr lang="es-ES" b="0" i="0" dirty="0">
                <a:solidFill>
                  <a:srgbClr val="111111"/>
                </a:solidFill>
                <a:effectLst/>
                <a:latin typeface="-apple-system"/>
              </a:rPr>
              <a:t>Son estrategias reactivas ya que relacionan los puntos fuertes internos para contrarrestar las amenazas externas. </a:t>
            </a:r>
          </a:p>
          <a:p>
            <a:endParaRPr lang="es-ES" b="0" i="0" dirty="0">
              <a:solidFill>
                <a:srgbClr val="111111"/>
              </a:solidFill>
              <a:effectLst/>
              <a:latin typeface="-apple-system"/>
            </a:endParaRPr>
          </a:p>
          <a:p>
            <a:r>
              <a:rPr lang="es-ES" b="0" i="0" dirty="0">
                <a:solidFill>
                  <a:srgbClr val="111111"/>
                </a:solidFill>
                <a:effectLst/>
                <a:latin typeface="-apple-system"/>
              </a:rPr>
              <a:t>Ejemplo: Si la empresa es líder en un determinado producto (Fortaleza), y baja la demanda (Amenaza), se pueden crear productos nuevos, bajar precios, etc.</a:t>
            </a:r>
            <a:br>
              <a:rPr lang="es-ES" dirty="0"/>
            </a:br>
            <a:br>
              <a:rPr lang="es-ES" dirty="0"/>
            </a:br>
            <a:r>
              <a:rPr lang="es-ES" b="1" i="0" dirty="0">
                <a:solidFill>
                  <a:srgbClr val="111111"/>
                </a:solidFill>
                <a:effectLst/>
                <a:latin typeface="-apple-system"/>
              </a:rPr>
              <a:t>Estrategias Adaptativas </a:t>
            </a:r>
            <a:r>
              <a:rPr lang="es-ES" b="1" i="0" dirty="0">
                <a:solidFill>
                  <a:srgbClr val="111111"/>
                </a:solidFill>
                <a:effectLst/>
                <a:latin typeface="-apple-system"/>
                <a:sym typeface="Wingdings" panose="05000000000000000000" pitchFamily="2" charset="2"/>
              </a:rPr>
              <a:t></a:t>
            </a:r>
            <a:r>
              <a:rPr lang="es-ES" b="0" i="0" dirty="0">
                <a:solidFill>
                  <a:srgbClr val="111111"/>
                </a:solidFill>
                <a:effectLst/>
                <a:latin typeface="-apple-system"/>
              </a:rPr>
              <a:t> Se obtienen relacionando Debilidades + Oportunidades.</a:t>
            </a:r>
            <a:br>
              <a:rPr lang="es-ES" dirty="0"/>
            </a:br>
            <a:r>
              <a:rPr lang="es-ES" b="0" i="0" dirty="0">
                <a:solidFill>
                  <a:srgbClr val="111111"/>
                </a:solidFill>
                <a:effectLst/>
                <a:latin typeface="-apple-system"/>
              </a:rPr>
              <a:t>Son estrategias de reorientación ya que tienden a cambiar algún elemento en las debilidades para aprovechar las oportunidades. </a:t>
            </a:r>
          </a:p>
          <a:p>
            <a:endParaRPr lang="es-ES" b="0" i="0" dirty="0">
              <a:solidFill>
                <a:srgbClr val="111111"/>
              </a:solidFill>
              <a:effectLst/>
              <a:latin typeface="-apple-system"/>
            </a:endParaRPr>
          </a:p>
          <a:p>
            <a:r>
              <a:rPr lang="es-ES" b="0" i="0" dirty="0">
                <a:solidFill>
                  <a:srgbClr val="111111"/>
                </a:solidFill>
                <a:effectLst/>
                <a:latin typeface="-apple-system"/>
              </a:rPr>
              <a:t>Ejemplo: Si hay un servicio </a:t>
            </a:r>
            <a:r>
              <a:rPr lang="es-ES" b="0" i="0" dirty="0" err="1">
                <a:solidFill>
                  <a:srgbClr val="111111"/>
                </a:solidFill>
                <a:effectLst/>
                <a:latin typeface="-apple-system"/>
              </a:rPr>
              <a:t>post-venta</a:t>
            </a:r>
            <a:r>
              <a:rPr lang="es-ES" b="0" i="0" dirty="0">
                <a:solidFill>
                  <a:srgbClr val="111111"/>
                </a:solidFill>
                <a:effectLst/>
                <a:latin typeface="-apple-system"/>
              </a:rPr>
              <a:t> deficiente, y se detecta que es algo con gran valor en los servicios que se ofrecen, se puede potenciar y crear una campaña publicitaria para divulgarlo.</a:t>
            </a:r>
            <a:br>
              <a:rPr lang="es-ES" dirty="0"/>
            </a:br>
            <a:br>
              <a:rPr lang="es-ES" dirty="0"/>
            </a:br>
            <a:r>
              <a:rPr lang="es-ES" b="1" i="0" dirty="0">
                <a:solidFill>
                  <a:srgbClr val="111111"/>
                </a:solidFill>
                <a:effectLst/>
                <a:latin typeface="-apple-system"/>
              </a:rPr>
              <a:t>Estrategias de Supervivencia </a:t>
            </a:r>
            <a:r>
              <a:rPr lang="es-ES" b="1" i="0" dirty="0">
                <a:solidFill>
                  <a:srgbClr val="111111"/>
                </a:solidFill>
                <a:effectLst/>
                <a:latin typeface="-apple-system"/>
                <a:sym typeface="Wingdings" panose="05000000000000000000" pitchFamily="2" charset="2"/>
              </a:rPr>
              <a:t></a:t>
            </a:r>
            <a:r>
              <a:rPr lang="es-ES" b="0" i="0" dirty="0">
                <a:solidFill>
                  <a:srgbClr val="111111"/>
                </a:solidFill>
                <a:effectLst/>
                <a:latin typeface="-apple-system"/>
              </a:rPr>
              <a:t> Se obtienen relacionando Debilidades + Amenazas.</a:t>
            </a:r>
            <a:br>
              <a:rPr lang="es-ES" dirty="0"/>
            </a:br>
            <a:r>
              <a:rPr lang="es-ES" b="0" i="0" dirty="0">
                <a:solidFill>
                  <a:srgbClr val="111111"/>
                </a:solidFill>
                <a:effectLst/>
                <a:latin typeface="-apple-system"/>
              </a:rPr>
              <a:t>Busca relacionar los puntos débiles internos y externos para conocer la situación de la empresa respecto de la competencia y el mecanismo a utilizar para revertir esta situación. </a:t>
            </a:r>
          </a:p>
          <a:p>
            <a:endParaRPr lang="es-ES" b="0" i="0" dirty="0">
              <a:solidFill>
                <a:srgbClr val="111111"/>
              </a:solidFill>
              <a:effectLst/>
              <a:latin typeface="-apple-system"/>
            </a:endParaRPr>
          </a:p>
          <a:p>
            <a:r>
              <a:rPr lang="es-ES" b="0" i="0" dirty="0">
                <a:solidFill>
                  <a:srgbClr val="111111"/>
                </a:solidFill>
                <a:effectLst/>
                <a:latin typeface="-apple-system"/>
              </a:rPr>
              <a:t>Ejemplo: ante la pérdida de cliente en la empresa y mantenimiento de los mismos en empresas de la competencia, se deberían crear nuevas estrategias de fidelización.</a:t>
            </a:r>
            <a:br>
              <a:rPr lang="es-ES" dirty="0"/>
            </a:br>
            <a:br>
              <a:rPr lang="es-ES" dirty="0"/>
            </a:br>
            <a:r>
              <a:rPr lang="es-ES" b="0" i="0" dirty="0">
                <a:solidFill>
                  <a:srgbClr val="111111"/>
                </a:solidFill>
                <a:effectLst/>
                <a:latin typeface="-apple-system"/>
              </a:rPr>
              <a:t>Es un error común confundir estrategias con acciones </a:t>
            </a:r>
            <a:r>
              <a:rPr lang="es-ES" b="0" i="0" dirty="0">
                <a:solidFill>
                  <a:srgbClr val="111111"/>
                </a:solidFill>
                <a:effectLst/>
                <a:latin typeface="-apple-system"/>
                <a:sym typeface="Wingdings" panose="05000000000000000000" pitchFamily="2" charset="2"/>
              </a:rPr>
              <a:t></a:t>
            </a:r>
            <a:r>
              <a:rPr lang="es-ES" b="0" i="0" dirty="0">
                <a:solidFill>
                  <a:srgbClr val="111111"/>
                </a:solidFill>
                <a:effectLst/>
                <a:latin typeface="-apple-system"/>
              </a:rPr>
              <a:t> Las estrategias no son concretas y pueden incluir una o más acciones.</a:t>
            </a:r>
          </a:p>
          <a:p>
            <a:endParaRPr lang="es-ES" b="0" i="0" dirty="0">
              <a:solidFill>
                <a:srgbClr val="111111"/>
              </a:solidFill>
              <a:effectLst/>
              <a:latin typeface="-apple-system"/>
            </a:endParaRPr>
          </a:p>
          <a:p>
            <a:r>
              <a:rPr lang="es-ES" b="0" i="0" dirty="0">
                <a:solidFill>
                  <a:srgbClr val="111111"/>
                </a:solidFill>
                <a:effectLst/>
                <a:latin typeface="-apple-system"/>
              </a:rPr>
              <a:t>Explicación extraída de la página de ipyme.org del ministerio de industria, comercio y turismo</a:t>
            </a:r>
            <a:endParaRPr lang="en-US" dirty="0"/>
          </a:p>
        </p:txBody>
      </p:sp>
      <p:sp>
        <p:nvSpPr>
          <p:cNvPr id="4" name="Marcador de número de diapositiva 3"/>
          <p:cNvSpPr>
            <a:spLocks noGrp="1"/>
          </p:cNvSpPr>
          <p:nvPr>
            <p:ph type="sldNum" sz="quarter" idx="5"/>
          </p:nvPr>
        </p:nvSpPr>
        <p:spPr/>
        <p:txBody>
          <a:bodyPr/>
          <a:lstStyle/>
          <a:p>
            <a:fld id="{60818808-5BBF-46BD-96EE-9AF2C6AC9126}" type="slidenum">
              <a:rPr lang="en-US" smtClean="0"/>
              <a:t>2</a:t>
            </a:fld>
            <a:endParaRPr lang="en-US"/>
          </a:p>
        </p:txBody>
      </p:sp>
    </p:spTree>
    <p:extLst>
      <p:ext uri="{BB962C8B-B14F-4D97-AF65-F5344CB8AC3E}">
        <p14:creationId xmlns:p14="http://schemas.microsoft.com/office/powerpoint/2010/main" val="2393351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FA5325-9FC2-45D7-94A3-DEA33691EAD8}"/>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a:extLst>
              <a:ext uri="{FF2B5EF4-FFF2-40B4-BE49-F238E27FC236}">
                <a16:creationId xmlns:a16="http://schemas.microsoft.com/office/drawing/2014/main" id="{A6E84A7E-0F26-46DE-B617-1AC1EF7E9A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a:p>
        </p:txBody>
      </p:sp>
      <p:sp>
        <p:nvSpPr>
          <p:cNvPr id="4" name="Marcador de fecha 3">
            <a:extLst>
              <a:ext uri="{FF2B5EF4-FFF2-40B4-BE49-F238E27FC236}">
                <a16:creationId xmlns:a16="http://schemas.microsoft.com/office/drawing/2014/main" id="{68F4DEEE-B13E-42C2-924E-774277F04808}"/>
              </a:ext>
            </a:extLst>
          </p:cNvPr>
          <p:cNvSpPr>
            <a:spLocks noGrp="1"/>
          </p:cNvSpPr>
          <p:nvPr>
            <p:ph type="dt" sz="half" idx="10"/>
          </p:nvPr>
        </p:nvSpPr>
        <p:spPr/>
        <p:txBody>
          <a:bodyPr/>
          <a:lstStyle/>
          <a:p>
            <a:fld id="{9E646CFE-5122-457F-964E-6B8F8A0A11AA}" type="datetimeFigureOut">
              <a:rPr lang="en-US" smtClean="0"/>
              <a:t>1/16/2023</a:t>
            </a:fld>
            <a:endParaRPr lang="en-US"/>
          </a:p>
        </p:txBody>
      </p:sp>
      <p:sp>
        <p:nvSpPr>
          <p:cNvPr id="5" name="Marcador de pie de página 4">
            <a:extLst>
              <a:ext uri="{FF2B5EF4-FFF2-40B4-BE49-F238E27FC236}">
                <a16:creationId xmlns:a16="http://schemas.microsoft.com/office/drawing/2014/main" id="{90EFE894-F7CC-4909-A9BD-36DCFC44C180}"/>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3FF9172E-E5B9-4EE3-B120-7A55EB6A37F0}"/>
              </a:ext>
            </a:extLst>
          </p:cNvPr>
          <p:cNvSpPr>
            <a:spLocks noGrp="1"/>
          </p:cNvSpPr>
          <p:nvPr>
            <p:ph type="sldNum" sz="quarter" idx="12"/>
          </p:nvPr>
        </p:nvSpPr>
        <p:spPr/>
        <p:txBody>
          <a:bodyPr/>
          <a:lstStyle/>
          <a:p>
            <a:fld id="{FD7046F9-CB84-46EF-B816-B75D36C4822D}" type="slidenum">
              <a:rPr lang="en-US" smtClean="0"/>
              <a:t>‹Nº›</a:t>
            </a:fld>
            <a:endParaRPr lang="en-US"/>
          </a:p>
        </p:txBody>
      </p:sp>
    </p:spTree>
    <p:extLst>
      <p:ext uri="{BB962C8B-B14F-4D97-AF65-F5344CB8AC3E}">
        <p14:creationId xmlns:p14="http://schemas.microsoft.com/office/powerpoint/2010/main" val="2760795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D1E4F3-5451-4CAB-AE60-C3E1D760458D}"/>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5E122AEB-00AB-478E-A4C9-77D138A53C55}"/>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CFE3C9D4-A5D3-45EF-8907-3EFE59D2AFAA}"/>
              </a:ext>
            </a:extLst>
          </p:cNvPr>
          <p:cNvSpPr>
            <a:spLocks noGrp="1"/>
          </p:cNvSpPr>
          <p:nvPr>
            <p:ph type="dt" sz="half" idx="10"/>
          </p:nvPr>
        </p:nvSpPr>
        <p:spPr/>
        <p:txBody>
          <a:bodyPr/>
          <a:lstStyle/>
          <a:p>
            <a:fld id="{9E646CFE-5122-457F-964E-6B8F8A0A11AA}" type="datetimeFigureOut">
              <a:rPr lang="en-US" smtClean="0"/>
              <a:t>1/16/2023</a:t>
            </a:fld>
            <a:endParaRPr lang="en-US"/>
          </a:p>
        </p:txBody>
      </p:sp>
      <p:sp>
        <p:nvSpPr>
          <p:cNvPr id="5" name="Marcador de pie de página 4">
            <a:extLst>
              <a:ext uri="{FF2B5EF4-FFF2-40B4-BE49-F238E27FC236}">
                <a16:creationId xmlns:a16="http://schemas.microsoft.com/office/drawing/2014/main" id="{03698330-4452-450E-A857-4D477D279545}"/>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FC6A86E7-F161-4BA3-B3D2-8C92677E5D45}"/>
              </a:ext>
            </a:extLst>
          </p:cNvPr>
          <p:cNvSpPr>
            <a:spLocks noGrp="1"/>
          </p:cNvSpPr>
          <p:nvPr>
            <p:ph type="sldNum" sz="quarter" idx="12"/>
          </p:nvPr>
        </p:nvSpPr>
        <p:spPr/>
        <p:txBody>
          <a:bodyPr/>
          <a:lstStyle/>
          <a:p>
            <a:fld id="{FD7046F9-CB84-46EF-B816-B75D36C4822D}" type="slidenum">
              <a:rPr lang="en-US" smtClean="0"/>
              <a:t>‹Nº›</a:t>
            </a:fld>
            <a:endParaRPr lang="en-US"/>
          </a:p>
        </p:txBody>
      </p:sp>
    </p:spTree>
    <p:extLst>
      <p:ext uri="{BB962C8B-B14F-4D97-AF65-F5344CB8AC3E}">
        <p14:creationId xmlns:p14="http://schemas.microsoft.com/office/powerpoint/2010/main" val="337462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4023A316-D9DF-406F-A670-D0B09CB6EDE2}"/>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E2EDA6CD-E0A8-4B79-AFEB-512B7B4DE67F}"/>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B1437250-AE47-443F-9970-12109286CA69}"/>
              </a:ext>
            </a:extLst>
          </p:cNvPr>
          <p:cNvSpPr>
            <a:spLocks noGrp="1"/>
          </p:cNvSpPr>
          <p:nvPr>
            <p:ph type="dt" sz="half" idx="10"/>
          </p:nvPr>
        </p:nvSpPr>
        <p:spPr/>
        <p:txBody>
          <a:bodyPr/>
          <a:lstStyle/>
          <a:p>
            <a:fld id="{9E646CFE-5122-457F-964E-6B8F8A0A11AA}" type="datetimeFigureOut">
              <a:rPr lang="en-US" smtClean="0"/>
              <a:t>1/16/2023</a:t>
            </a:fld>
            <a:endParaRPr lang="en-US"/>
          </a:p>
        </p:txBody>
      </p:sp>
      <p:sp>
        <p:nvSpPr>
          <p:cNvPr id="5" name="Marcador de pie de página 4">
            <a:extLst>
              <a:ext uri="{FF2B5EF4-FFF2-40B4-BE49-F238E27FC236}">
                <a16:creationId xmlns:a16="http://schemas.microsoft.com/office/drawing/2014/main" id="{EC90A35A-3A03-47D8-B8EE-1A2A8B3155F5}"/>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00F1E672-F002-4396-9866-FD3CD1417FC4}"/>
              </a:ext>
            </a:extLst>
          </p:cNvPr>
          <p:cNvSpPr>
            <a:spLocks noGrp="1"/>
          </p:cNvSpPr>
          <p:nvPr>
            <p:ph type="sldNum" sz="quarter" idx="12"/>
          </p:nvPr>
        </p:nvSpPr>
        <p:spPr/>
        <p:txBody>
          <a:bodyPr/>
          <a:lstStyle/>
          <a:p>
            <a:fld id="{FD7046F9-CB84-46EF-B816-B75D36C4822D}" type="slidenum">
              <a:rPr lang="en-US" smtClean="0"/>
              <a:t>‹Nº›</a:t>
            </a:fld>
            <a:endParaRPr lang="en-US"/>
          </a:p>
        </p:txBody>
      </p:sp>
    </p:spTree>
    <p:extLst>
      <p:ext uri="{BB962C8B-B14F-4D97-AF65-F5344CB8AC3E}">
        <p14:creationId xmlns:p14="http://schemas.microsoft.com/office/powerpoint/2010/main" val="1505897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541BC8-B199-4CCC-BB6D-52EBDFF2F2C7}"/>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9826AA6C-C92E-4D8E-B573-6FEA83DB9783}"/>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F990B241-7C62-4EB8-B9BA-78D90EC8E08C}"/>
              </a:ext>
            </a:extLst>
          </p:cNvPr>
          <p:cNvSpPr>
            <a:spLocks noGrp="1"/>
          </p:cNvSpPr>
          <p:nvPr>
            <p:ph type="dt" sz="half" idx="10"/>
          </p:nvPr>
        </p:nvSpPr>
        <p:spPr/>
        <p:txBody>
          <a:bodyPr/>
          <a:lstStyle/>
          <a:p>
            <a:fld id="{9E646CFE-5122-457F-964E-6B8F8A0A11AA}" type="datetimeFigureOut">
              <a:rPr lang="en-US" smtClean="0"/>
              <a:t>1/16/2023</a:t>
            </a:fld>
            <a:endParaRPr lang="en-US"/>
          </a:p>
        </p:txBody>
      </p:sp>
      <p:sp>
        <p:nvSpPr>
          <p:cNvPr id="5" name="Marcador de pie de página 4">
            <a:extLst>
              <a:ext uri="{FF2B5EF4-FFF2-40B4-BE49-F238E27FC236}">
                <a16:creationId xmlns:a16="http://schemas.microsoft.com/office/drawing/2014/main" id="{43F55A66-25CF-4C85-9433-90FCD4E2246B}"/>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50609E8A-DA82-4984-8C7D-8C61CABEC62D}"/>
              </a:ext>
            </a:extLst>
          </p:cNvPr>
          <p:cNvSpPr>
            <a:spLocks noGrp="1"/>
          </p:cNvSpPr>
          <p:nvPr>
            <p:ph type="sldNum" sz="quarter" idx="12"/>
          </p:nvPr>
        </p:nvSpPr>
        <p:spPr/>
        <p:txBody>
          <a:bodyPr/>
          <a:lstStyle/>
          <a:p>
            <a:fld id="{FD7046F9-CB84-46EF-B816-B75D36C4822D}" type="slidenum">
              <a:rPr lang="en-US" smtClean="0"/>
              <a:t>‹Nº›</a:t>
            </a:fld>
            <a:endParaRPr lang="en-US"/>
          </a:p>
        </p:txBody>
      </p:sp>
    </p:spTree>
    <p:extLst>
      <p:ext uri="{BB962C8B-B14F-4D97-AF65-F5344CB8AC3E}">
        <p14:creationId xmlns:p14="http://schemas.microsoft.com/office/powerpoint/2010/main" val="1933848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E710D1-87FE-4A32-9EFC-B177EAC88605}"/>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07296F26-23C8-44F0-BAEF-21BDF2B2C6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168CB65D-97B4-4729-8270-09538FDD358B}"/>
              </a:ext>
            </a:extLst>
          </p:cNvPr>
          <p:cNvSpPr>
            <a:spLocks noGrp="1"/>
          </p:cNvSpPr>
          <p:nvPr>
            <p:ph type="dt" sz="half" idx="10"/>
          </p:nvPr>
        </p:nvSpPr>
        <p:spPr/>
        <p:txBody>
          <a:bodyPr/>
          <a:lstStyle/>
          <a:p>
            <a:fld id="{9E646CFE-5122-457F-964E-6B8F8A0A11AA}" type="datetimeFigureOut">
              <a:rPr lang="en-US" smtClean="0"/>
              <a:t>1/16/2023</a:t>
            </a:fld>
            <a:endParaRPr lang="en-US"/>
          </a:p>
        </p:txBody>
      </p:sp>
      <p:sp>
        <p:nvSpPr>
          <p:cNvPr id="5" name="Marcador de pie de página 4">
            <a:extLst>
              <a:ext uri="{FF2B5EF4-FFF2-40B4-BE49-F238E27FC236}">
                <a16:creationId xmlns:a16="http://schemas.microsoft.com/office/drawing/2014/main" id="{618447F6-6171-4DA0-9FF9-D6A25771795B}"/>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B60C41DB-21C5-42F8-8D79-0468C325BB89}"/>
              </a:ext>
            </a:extLst>
          </p:cNvPr>
          <p:cNvSpPr>
            <a:spLocks noGrp="1"/>
          </p:cNvSpPr>
          <p:nvPr>
            <p:ph type="sldNum" sz="quarter" idx="12"/>
          </p:nvPr>
        </p:nvSpPr>
        <p:spPr/>
        <p:txBody>
          <a:bodyPr/>
          <a:lstStyle/>
          <a:p>
            <a:fld id="{FD7046F9-CB84-46EF-B816-B75D36C4822D}" type="slidenum">
              <a:rPr lang="en-US" smtClean="0"/>
              <a:t>‹Nº›</a:t>
            </a:fld>
            <a:endParaRPr lang="en-US"/>
          </a:p>
        </p:txBody>
      </p:sp>
    </p:spTree>
    <p:extLst>
      <p:ext uri="{BB962C8B-B14F-4D97-AF65-F5344CB8AC3E}">
        <p14:creationId xmlns:p14="http://schemas.microsoft.com/office/powerpoint/2010/main" val="3578182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02CB01-51E5-459C-8FAB-8D77F7F6899A}"/>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5D080869-E59E-4098-B8F1-2B33371DC22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contenido 3">
            <a:extLst>
              <a:ext uri="{FF2B5EF4-FFF2-40B4-BE49-F238E27FC236}">
                <a16:creationId xmlns:a16="http://schemas.microsoft.com/office/drawing/2014/main" id="{ABD82C70-B079-4FF8-95F8-BBDEA254812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fecha 4">
            <a:extLst>
              <a:ext uri="{FF2B5EF4-FFF2-40B4-BE49-F238E27FC236}">
                <a16:creationId xmlns:a16="http://schemas.microsoft.com/office/drawing/2014/main" id="{D68E877B-13B8-4676-832D-9D0EFDCE9578}"/>
              </a:ext>
            </a:extLst>
          </p:cNvPr>
          <p:cNvSpPr>
            <a:spLocks noGrp="1"/>
          </p:cNvSpPr>
          <p:nvPr>
            <p:ph type="dt" sz="half" idx="10"/>
          </p:nvPr>
        </p:nvSpPr>
        <p:spPr/>
        <p:txBody>
          <a:bodyPr/>
          <a:lstStyle/>
          <a:p>
            <a:fld id="{9E646CFE-5122-457F-964E-6B8F8A0A11AA}" type="datetimeFigureOut">
              <a:rPr lang="en-US" smtClean="0"/>
              <a:t>1/16/2023</a:t>
            </a:fld>
            <a:endParaRPr lang="en-US"/>
          </a:p>
        </p:txBody>
      </p:sp>
      <p:sp>
        <p:nvSpPr>
          <p:cNvPr id="6" name="Marcador de pie de página 5">
            <a:extLst>
              <a:ext uri="{FF2B5EF4-FFF2-40B4-BE49-F238E27FC236}">
                <a16:creationId xmlns:a16="http://schemas.microsoft.com/office/drawing/2014/main" id="{30ECF97B-CF61-46B5-B684-B0816908F01C}"/>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C547A1F0-CC8D-42F8-9507-066B967BB9F6}"/>
              </a:ext>
            </a:extLst>
          </p:cNvPr>
          <p:cNvSpPr>
            <a:spLocks noGrp="1"/>
          </p:cNvSpPr>
          <p:nvPr>
            <p:ph type="sldNum" sz="quarter" idx="12"/>
          </p:nvPr>
        </p:nvSpPr>
        <p:spPr/>
        <p:txBody>
          <a:bodyPr/>
          <a:lstStyle/>
          <a:p>
            <a:fld id="{FD7046F9-CB84-46EF-B816-B75D36C4822D}" type="slidenum">
              <a:rPr lang="en-US" smtClean="0"/>
              <a:t>‹Nº›</a:t>
            </a:fld>
            <a:endParaRPr lang="en-US"/>
          </a:p>
        </p:txBody>
      </p:sp>
    </p:spTree>
    <p:extLst>
      <p:ext uri="{BB962C8B-B14F-4D97-AF65-F5344CB8AC3E}">
        <p14:creationId xmlns:p14="http://schemas.microsoft.com/office/powerpoint/2010/main" val="3624729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132978-40AE-439F-A094-EC438840D6B4}"/>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B286C370-16C2-44CD-ADB5-14C2720EAB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996E811-9390-4C43-9FB4-679FDD326CA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a:extLst>
              <a:ext uri="{FF2B5EF4-FFF2-40B4-BE49-F238E27FC236}">
                <a16:creationId xmlns:a16="http://schemas.microsoft.com/office/drawing/2014/main" id="{21AC47B9-7FE4-4650-B02D-5903094676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DC25466A-13B7-49A8-AC7D-D8E7D0FF7F3A}"/>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Marcador de fecha 6">
            <a:extLst>
              <a:ext uri="{FF2B5EF4-FFF2-40B4-BE49-F238E27FC236}">
                <a16:creationId xmlns:a16="http://schemas.microsoft.com/office/drawing/2014/main" id="{F43E2362-5AAF-4D97-896E-AD680B1E6DC1}"/>
              </a:ext>
            </a:extLst>
          </p:cNvPr>
          <p:cNvSpPr>
            <a:spLocks noGrp="1"/>
          </p:cNvSpPr>
          <p:nvPr>
            <p:ph type="dt" sz="half" idx="10"/>
          </p:nvPr>
        </p:nvSpPr>
        <p:spPr/>
        <p:txBody>
          <a:bodyPr/>
          <a:lstStyle/>
          <a:p>
            <a:fld id="{9E646CFE-5122-457F-964E-6B8F8A0A11AA}" type="datetimeFigureOut">
              <a:rPr lang="en-US" smtClean="0"/>
              <a:t>1/16/2023</a:t>
            </a:fld>
            <a:endParaRPr lang="en-US"/>
          </a:p>
        </p:txBody>
      </p:sp>
      <p:sp>
        <p:nvSpPr>
          <p:cNvPr id="8" name="Marcador de pie de página 7">
            <a:extLst>
              <a:ext uri="{FF2B5EF4-FFF2-40B4-BE49-F238E27FC236}">
                <a16:creationId xmlns:a16="http://schemas.microsoft.com/office/drawing/2014/main" id="{9FF781C0-A5C1-44ED-BC53-F7381B2151BC}"/>
              </a:ext>
            </a:extLst>
          </p:cNvPr>
          <p:cNvSpPr>
            <a:spLocks noGrp="1"/>
          </p:cNvSpPr>
          <p:nvPr>
            <p:ph type="ftr" sz="quarter" idx="11"/>
          </p:nvPr>
        </p:nvSpPr>
        <p:spPr/>
        <p:txBody>
          <a:bodyPr/>
          <a:lstStyle/>
          <a:p>
            <a:endParaRPr lang="en-US"/>
          </a:p>
        </p:txBody>
      </p:sp>
      <p:sp>
        <p:nvSpPr>
          <p:cNvPr id="9" name="Marcador de número de diapositiva 8">
            <a:extLst>
              <a:ext uri="{FF2B5EF4-FFF2-40B4-BE49-F238E27FC236}">
                <a16:creationId xmlns:a16="http://schemas.microsoft.com/office/drawing/2014/main" id="{1577BF7F-E759-40B0-B1FE-CD1182F58B6E}"/>
              </a:ext>
            </a:extLst>
          </p:cNvPr>
          <p:cNvSpPr>
            <a:spLocks noGrp="1"/>
          </p:cNvSpPr>
          <p:nvPr>
            <p:ph type="sldNum" sz="quarter" idx="12"/>
          </p:nvPr>
        </p:nvSpPr>
        <p:spPr/>
        <p:txBody>
          <a:bodyPr/>
          <a:lstStyle/>
          <a:p>
            <a:fld id="{FD7046F9-CB84-46EF-B816-B75D36C4822D}" type="slidenum">
              <a:rPr lang="en-US" smtClean="0"/>
              <a:t>‹Nº›</a:t>
            </a:fld>
            <a:endParaRPr lang="en-US"/>
          </a:p>
        </p:txBody>
      </p:sp>
    </p:spTree>
    <p:extLst>
      <p:ext uri="{BB962C8B-B14F-4D97-AF65-F5344CB8AC3E}">
        <p14:creationId xmlns:p14="http://schemas.microsoft.com/office/powerpoint/2010/main" val="4106288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19D405-78AA-4A2A-A9AE-CDEE8A158B72}"/>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fecha 2">
            <a:extLst>
              <a:ext uri="{FF2B5EF4-FFF2-40B4-BE49-F238E27FC236}">
                <a16:creationId xmlns:a16="http://schemas.microsoft.com/office/drawing/2014/main" id="{9FBB0729-1621-4249-8E3D-FEA038D0D7BB}"/>
              </a:ext>
            </a:extLst>
          </p:cNvPr>
          <p:cNvSpPr>
            <a:spLocks noGrp="1"/>
          </p:cNvSpPr>
          <p:nvPr>
            <p:ph type="dt" sz="half" idx="10"/>
          </p:nvPr>
        </p:nvSpPr>
        <p:spPr/>
        <p:txBody>
          <a:bodyPr/>
          <a:lstStyle/>
          <a:p>
            <a:fld id="{9E646CFE-5122-457F-964E-6B8F8A0A11AA}" type="datetimeFigureOut">
              <a:rPr lang="en-US" smtClean="0"/>
              <a:t>1/16/2023</a:t>
            </a:fld>
            <a:endParaRPr lang="en-US"/>
          </a:p>
        </p:txBody>
      </p:sp>
      <p:sp>
        <p:nvSpPr>
          <p:cNvPr id="4" name="Marcador de pie de página 3">
            <a:extLst>
              <a:ext uri="{FF2B5EF4-FFF2-40B4-BE49-F238E27FC236}">
                <a16:creationId xmlns:a16="http://schemas.microsoft.com/office/drawing/2014/main" id="{A0178A90-EC46-42BB-AB19-20D0C777E148}"/>
              </a:ext>
            </a:extLst>
          </p:cNvPr>
          <p:cNvSpPr>
            <a:spLocks noGrp="1"/>
          </p:cNvSpPr>
          <p:nvPr>
            <p:ph type="ftr" sz="quarter" idx="11"/>
          </p:nvPr>
        </p:nvSpPr>
        <p:spPr/>
        <p:txBody>
          <a:bodyPr/>
          <a:lstStyle/>
          <a:p>
            <a:endParaRPr lang="en-US"/>
          </a:p>
        </p:txBody>
      </p:sp>
      <p:sp>
        <p:nvSpPr>
          <p:cNvPr id="5" name="Marcador de número de diapositiva 4">
            <a:extLst>
              <a:ext uri="{FF2B5EF4-FFF2-40B4-BE49-F238E27FC236}">
                <a16:creationId xmlns:a16="http://schemas.microsoft.com/office/drawing/2014/main" id="{2A22FA3F-D84A-45A8-9DB5-AA20D7F7A0CD}"/>
              </a:ext>
            </a:extLst>
          </p:cNvPr>
          <p:cNvSpPr>
            <a:spLocks noGrp="1"/>
          </p:cNvSpPr>
          <p:nvPr>
            <p:ph type="sldNum" sz="quarter" idx="12"/>
          </p:nvPr>
        </p:nvSpPr>
        <p:spPr/>
        <p:txBody>
          <a:bodyPr/>
          <a:lstStyle/>
          <a:p>
            <a:fld id="{FD7046F9-CB84-46EF-B816-B75D36C4822D}" type="slidenum">
              <a:rPr lang="en-US" smtClean="0"/>
              <a:t>‹Nº›</a:t>
            </a:fld>
            <a:endParaRPr lang="en-US"/>
          </a:p>
        </p:txBody>
      </p:sp>
    </p:spTree>
    <p:extLst>
      <p:ext uri="{BB962C8B-B14F-4D97-AF65-F5344CB8AC3E}">
        <p14:creationId xmlns:p14="http://schemas.microsoft.com/office/powerpoint/2010/main" val="413973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676157A5-1A07-4CCB-B24F-259EA8764891}"/>
              </a:ext>
            </a:extLst>
          </p:cNvPr>
          <p:cNvSpPr>
            <a:spLocks noGrp="1"/>
          </p:cNvSpPr>
          <p:nvPr>
            <p:ph type="dt" sz="half" idx="10"/>
          </p:nvPr>
        </p:nvSpPr>
        <p:spPr/>
        <p:txBody>
          <a:bodyPr/>
          <a:lstStyle/>
          <a:p>
            <a:fld id="{9E646CFE-5122-457F-964E-6B8F8A0A11AA}" type="datetimeFigureOut">
              <a:rPr lang="en-US" smtClean="0"/>
              <a:t>1/16/2023</a:t>
            </a:fld>
            <a:endParaRPr lang="en-US"/>
          </a:p>
        </p:txBody>
      </p:sp>
      <p:sp>
        <p:nvSpPr>
          <p:cNvPr id="3" name="Marcador de pie de página 2">
            <a:extLst>
              <a:ext uri="{FF2B5EF4-FFF2-40B4-BE49-F238E27FC236}">
                <a16:creationId xmlns:a16="http://schemas.microsoft.com/office/drawing/2014/main" id="{14E4A448-7484-4196-8918-1F9578C26847}"/>
              </a:ext>
            </a:extLst>
          </p:cNvPr>
          <p:cNvSpPr>
            <a:spLocks noGrp="1"/>
          </p:cNvSpPr>
          <p:nvPr>
            <p:ph type="ftr" sz="quarter" idx="11"/>
          </p:nvPr>
        </p:nvSpPr>
        <p:spPr/>
        <p:txBody>
          <a:bodyPr/>
          <a:lstStyle/>
          <a:p>
            <a:endParaRPr lang="en-US"/>
          </a:p>
        </p:txBody>
      </p:sp>
      <p:sp>
        <p:nvSpPr>
          <p:cNvPr id="4" name="Marcador de número de diapositiva 3">
            <a:extLst>
              <a:ext uri="{FF2B5EF4-FFF2-40B4-BE49-F238E27FC236}">
                <a16:creationId xmlns:a16="http://schemas.microsoft.com/office/drawing/2014/main" id="{1AE8542E-3EC9-41A2-8B42-271C8A40B9FA}"/>
              </a:ext>
            </a:extLst>
          </p:cNvPr>
          <p:cNvSpPr>
            <a:spLocks noGrp="1"/>
          </p:cNvSpPr>
          <p:nvPr>
            <p:ph type="sldNum" sz="quarter" idx="12"/>
          </p:nvPr>
        </p:nvSpPr>
        <p:spPr/>
        <p:txBody>
          <a:bodyPr/>
          <a:lstStyle/>
          <a:p>
            <a:fld id="{FD7046F9-CB84-46EF-B816-B75D36C4822D}" type="slidenum">
              <a:rPr lang="en-US" smtClean="0"/>
              <a:t>‹Nº›</a:t>
            </a:fld>
            <a:endParaRPr lang="en-US"/>
          </a:p>
        </p:txBody>
      </p:sp>
    </p:spTree>
    <p:extLst>
      <p:ext uri="{BB962C8B-B14F-4D97-AF65-F5344CB8AC3E}">
        <p14:creationId xmlns:p14="http://schemas.microsoft.com/office/powerpoint/2010/main" val="355335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671D98-4A28-43E9-B3FA-8DD7BF6059D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FF45E9E0-B4C1-4D7E-A832-5A986FB8D0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texto 3">
            <a:extLst>
              <a:ext uri="{FF2B5EF4-FFF2-40B4-BE49-F238E27FC236}">
                <a16:creationId xmlns:a16="http://schemas.microsoft.com/office/drawing/2014/main" id="{0FE736CB-EC4E-494D-96D7-FFB0C8083D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F62ACF4-CBE3-4805-AEF5-322719FE7E24}"/>
              </a:ext>
            </a:extLst>
          </p:cNvPr>
          <p:cNvSpPr>
            <a:spLocks noGrp="1"/>
          </p:cNvSpPr>
          <p:nvPr>
            <p:ph type="dt" sz="half" idx="10"/>
          </p:nvPr>
        </p:nvSpPr>
        <p:spPr/>
        <p:txBody>
          <a:bodyPr/>
          <a:lstStyle/>
          <a:p>
            <a:fld id="{9E646CFE-5122-457F-964E-6B8F8A0A11AA}" type="datetimeFigureOut">
              <a:rPr lang="en-US" smtClean="0"/>
              <a:t>1/16/2023</a:t>
            </a:fld>
            <a:endParaRPr lang="en-US"/>
          </a:p>
        </p:txBody>
      </p:sp>
      <p:sp>
        <p:nvSpPr>
          <p:cNvPr id="6" name="Marcador de pie de página 5">
            <a:extLst>
              <a:ext uri="{FF2B5EF4-FFF2-40B4-BE49-F238E27FC236}">
                <a16:creationId xmlns:a16="http://schemas.microsoft.com/office/drawing/2014/main" id="{79AE2318-CC91-4683-BBDD-3E287E112E81}"/>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D1F1210D-FB0D-4DF4-BB1F-4485960D0261}"/>
              </a:ext>
            </a:extLst>
          </p:cNvPr>
          <p:cNvSpPr>
            <a:spLocks noGrp="1"/>
          </p:cNvSpPr>
          <p:nvPr>
            <p:ph type="sldNum" sz="quarter" idx="12"/>
          </p:nvPr>
        </p:nvSpPr>
        <p:spPr/>
        <p:txBody>
          <a:bodyPr/>
          <a:lstStyle/>
          <a:p>
            <a:fld id="{FD7046F9-CB84-46EF-B816-B75D36C4822D}" type="slidenum">
              <a:rPr lang="en-US" smtClean="0"/>
              <a:t>‹Nº›</a:t>
            </a:fld>
            <a:endParaRPr lang="en-US"/>
          </a:p>
        </p:txBody>
      </p:sp>
    </p:spTree>
    <p:extLst>
      <p:ext uri="{BB962C8B-B14F-4D97-AF65-F5344CB8AC3E}">
        <p14:creationId xmlns:p14="http://schemas.microsoft.com/office/powerpoint/2010/main" val="2055207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613283-77FF-4280-90A4-9525216A6DE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a:extLst>
              <a:ext uri="{FF2B5EF4-FFF2-40B4-BE49-F238E27FC236}">
                <a16:creationId xmlns:a16="http://schemas.microsoft.com/office/drawing/2014/main" id="{672048B1-2F8B-4CCF-9DF5-582A2DD17E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a:extLst>
              <a:ext uri="{FF2B5EF4-FFF2-40B4-BE49-F238E27FC236}">
                <a16:creationId xmlns:a16="http://schemas.microsoft.com/office/drawing/2014/main" id="{1D8EA789-16B4-4F4D-AE71-2AB345D248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43786854-080C-4918-A3A3-0F0EE8A96CD8}"/>
              </a:ext>
            </a:extLst>
          </p:cNvPr>
          <p:cNvSpPr>
            <a:spLocks noGrp="1"/>
          </p:cNvSpPr>
          <p:nvPr>
            <p:ph type="dt" sz="half" idx="10"/>
          </p:nvPr>
        </p:nvSpPr>
        <p:spPr/>
        <p:txBody>
          <a:bodyPr/>
          <a:lstStyle/>
          <a:p>
            <a:fld id="{9E646CFE-5122-457F-964E-6B8F8A0A11AA}" type="datetimeFigureOut">
              <a:rPr lang="en-US" smtClean="0"/>
              <a:t>1/16/2023</a:t>
            </a:fld>
            <a:endParaRPr lang="en-US"/>
          </a:p>
        </p:txBody>
      </p:sp>
      <p:sp>
        <p:nvSpPr>
          <p:cNvPr id="6" name="Marcador de pie de página 5">
            <a:extLst>
              <a:ext uri="{FF2B5EF4-FFF2-40B4-BE49-F238E27FC236}">
                <a16:creationId xmlns:a16="http://schemas.microsoft.com/office/drawing/2014/main" id="{6E3D6AC8-1D89-447A-A7A8-E6748DFFB72F}"/>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636272D9-684F-44B9-8591-0434A8B0BF7D}"/>
              </a:ext>
            </a:extLst>
          </p:cNvPr>
          <p:cNvSpPr>
            <a:spLocks noGrp="1"/>
          </p:cNvSpPr>
          <p:nvPr>
            <p:ph type="sldNum" sz="quarter" idx="12"/>
          </p:nvPr>
        </p:nvSpPr>
        <p:spPr/>
        <p:txBody>
          <a:bodyPr/>
          <a:lstStyle/>
          <a:p>
            <a:fld id="{FD7046F9-CB84-46EF-B816-B75D36C4822D}" type="slidenum">
              <a:rPr lang="en-US" smtClean="0"/>
              <a:t>‹Nº›</a:t>
            </a:fld>
            <a:endParaRPr lang="en-US"/>
          </a:p>
        </p:txBody>
      </p:sp>
    </p:spTree>
    <p:extLst>
      <p:ext uri="{BB962C8B-B14F-4D97-AF65-F5344CB8AC3E}">
        <p14:creationId xmlns:p14="http://schemas.microsoft.com/office/powerpoint/2010/main" val="497963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9A37341-46C5-4438-94F4-FB570CEBE7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231ED0BE-6E0F-4165-83A5-E18CE02D67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AC685CA0-7AEE-4793-B100-CD4F11CF7E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646CFE-5122-457F-964E-6B8F8A0A11AA}" type="datetimeFigureOut">
              <a:rPr lang="en-US" smtClean="0"/>
              <a:t>1/16/2023</a:t>
            </a:fld>
            <a:endParaRPr lang="en-US"/>
          </a:p>
        </p:txBody>
      </p:sp>
      <p:sp>
        <p:nvSpPr>
          <p:cNvPr id="5" name="Marcador de pie de página 4">
            <a:extLst>
              <a:ext uri="{FF2B5EF4-FFF2-40B4-BE49-F238E27FC236}">
                <a16:creationId xmlns:a16="http://schemas.microsoft.com/office/drawing/2014/main" id="{6F607ECC-1932-4ABB-99B2-B244047404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a:extLst>
              <a:ext uri="{FF2B5EF4-FFF2-40B4-BE49-F238E27FC236}">
                <a16:creationId xmlns:a16="http://schemas.microsoft.com/office/drawing/2014/main" id="{9D7AA6D5-9115-4B5F-A471-B7CCF0C8C4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7046F9-CB84-46EF-B816-B75D36C4822D}" type="slidenum">
              <a:rPr lang="en-US" smtClean="0"/>
              <a:t>‹Nº›</a:t>
            </a:fld>
            <a:endParaRPr lang="en-US"/>
          </a:p>
        </p:txBody>
      </p:sp>
    </p:spTree>
    <p:extLst>
      <p:ext uri="{BB962C8B-B14F-4D97-AF65-F5344CB8AC3E}">
        <p14:creationId xmlns:p14="http://schemas.microsoft.com/office/powerpoint/2010/main" val="2450675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2.svg"/><Relationship Id="rId4" Type="http://schemas.openxmlformats.org/officeDocument/2006/relationships/image" Target="../media/image4.png"/><Relationship Id="rId9"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37779651-CE20-4D6B-AD62-71D22AC23A5A}"/>
              </a:ext>
            </a:extLst>
          </p:cNvPr>
          <p:cNvSpPr txBox="1"/>
          <p:nvPr/>
        </p:nvSpPr>
        <p:spPr>
          <a:xfrm>
            <a:off x="6096000" y="1564861"/>
            <a:ext cx="4693920" cy="1618605"/>
          </a:xfrm>
          <a:prstGeom prst="rect">
            <a:avLst/>
          </a:prstGeom>
        </p:spPr>
        <p:txBody>
          <a:bodyPr vert="horz" lIns="91440" tIns="45720" rIns="91440" bIns="45720" rtlCol="0" anchor="t">
            <a:normAutofit/>
          </a:bodyPr>
          <a:lstStyle/>
          <a:p>
            <a:pPr>
              <a:lnSpc>
                <a:spcPct val="90000"/>
              </a:lnSpc>
              <a:spcBef>
                <a:spcPct val="0"/>
              </a:spcBef>
              <a:spcAft>
                <a:spcPts val="600"/>
              </a:spcAft>
            </a:pPr>
            <a:r>
              <a:rPr lang="en-US" sz="5400" dirty="0" err="1">
                <a:solidFill>
                  <a:srgbClr val="00203F"/>
                </a:solidFill>
                <a:latin typeface="Work Sans" pitchFamily="2" charset="0"/>
                <a:ea typeface="+mj-ea"/>
                <a:cs typeface="+mj-cs"/>
              </a:rPr>
              <a:t>Análisis</a:t>
            </a:r>
            <a:r>
              <a:rPr lang="en-US" sz="5400" dirty="0">
                <a:solidFill>
                  <a:srgbClr val="00203F"/>
                </a:solidFill>
                <a:latin typeface="Work Sans" pitchFamily="2" charset="0"/>
                <a:ea typeface="+mj-ea"/>
                <a:cs typeface="+mj-cs"/>
              </a:rPr>
              <a:t> DAFO</a:t>
            </a:r>
          </a:p>
        </p:txBody>
      </p:sp>
      <p:sp>
        <p:nvSpPr>
          <p:cNvPr id="18" name="CuadroTexto 17">
            <a:extLst>
              <a:ext uri="{FF2B5EF4-FFF2-40B4-BE49-F238E27FC236}">
                <a16:creationId xmlns:a16="http://schemas.microsoft.com/office/drawing/2014/main" id="{B8A6B9AF-3B0A-44AB-9F32-27953D6090DA}"/>
              </a:ext>
            </a:extLst>
          </p:cNvPr>
          <p:cNvSpPr txBox="1"/>
          <p:nvPr/>
        </p:nvSpPr>
        <p:spPr>
          <a:xfrm>
            <a:off x="1040341" y="5607050"/>
            <a:ext cx="4514851" cy="793695"/>
          </a:xfrm>
          <a:prstGeom prst="rect">
            <a:avLst/>
          </a:prstGeom>
        </p:spPr>
        <p:txBody>
          <a:bodyPr vert="horz" lIns="91440" tIns="45720" rIns="91440" bIns="45720" rtlCol="0" anchor="t">
            <a:normAutofit/>
          </a:bodyPr>
          <a:lstStyle/>
          <a:p>
            <a:pPr algn="ctr">
              <a:lnSpc>
                <a:spcPct val="90000"/>
              </a:lnSpc>
              <a:spcBef>
                <a:spcPct val="0"/>
              </a:spcBef>
              <a:spcAft>
                <a:spcPts val="600"/>
              </a:spcAft>
            </a:pPr>
            <a:r>
              <a:rPr lang="es-ES" sz="4400" dirty="0">
                <a:solidFill>
                  <a:srgbClr val="00203F"/>
                </a:solidFill>
                <a:latin typeface="Work Sans" pitchFamily="2" charset="0"/>
                <a:ea typeface="+mj-ea"/>
                <a:cs typeface="+mj-cs"/>
              </a:rPr>
              <a:t>Horenso</a:t>
            </a:r>
          </a:p>
        </p:txBody>
      </p:sp>
      <p:grpSp>
        <p:nvGrpSpPr>
          <p:cNvPr id="12" name="Grupo 11">
            <a:extLst>
              <a:ext uri="{FF2B5EF4-FFF2-40B4-BE49-F238E27FC236}">
                <a16:creationId xmlns:a16="http://schemas.microsoft.com/office/drawing/2014/main" id="{EA19CC64-F57D-4D7B-B8F6-673DC7600576}"/>
              </a:ext>
            </a:extLst>
          </p:cNvPr>
          <p:cNvGrpSpPr/>
          <p:nvPr/>
        </p:nvGrpSpPr>
        <p:grpSpPr>
          <a:xfrm>
            <a:off x="0" y="0"/>
            <a:ext cx="1748790" cy="6858000"/>
            <a:chOff x="0" y="0"/>
            <a:chExt cx="1748790" cy="6858000"/>
          </a:xfrm>
          <a:solidFill>
            <a:srgbClr val="00203F"/>
          </a:solidFill>
        </p:grpSpPr>
        <p:sp>
          <p:nvSpPr>
            <p:cNvPr id="11" name="Rectángulo 10">
              <a:extLst>
                <a:ext uri="{FF2B5EF4-FFF2-40B4-BE49-F238E27FC236}">
                  <a16:creationId xmlns:a16="http://schemas.microsoft.com/office/drawing/2014/main" id="{80F559FD-1ECC-4E0C-A1F2-19C55F93E068}"/>
                </a:ext>
              </a:extLst>
            </p:cNvPr>
            <p:cNvSpPr/>
            <p:nvPr/>
          </p:nvSpPr>
          <p:spPr>
            <a:xfrm>
              <a:off x="0" y="0"/>
              <a:ext cx="1748790" cy="560070"/>
            </a:xfrm>
            <a:prstGeom prst="rect">
              <a:avLst/>
            </a:prstGeom>
            <a:grpFill/>
            <a:ln>
              <a:solidFill>
                <a:srgbClr val="0020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ángulo 22">
              <a:extLst>
                <a:ext uri="{FF2B5EF4-FFF2-40B4-BE49-F238E27FC236}">
                  <a16:creationId xmlns:a16="http://schemas.microsoft.com/office/drawing/2014/main" id="{CD6C1659-569A-4412-B49D-74AFB064B096}"/>
                </a:ext>
              </a:extLst>
            </p:cNvPr>
            <p:cNvSpPr/>
            <p:nvPr/>
          </p:nvSpPr>
          <p:spPr>
            <a:xfrm>
              <a:off x="0" y="6297930"/>
              <a:ext cx="1748790" cy="560070"/>
            </a:xfrm>
            <a:prstGeom prst="rect">
              <a:avLst/>
            </a:prstGeom>
            <a:grpFill/>
            <a:ln>
              <a:solidFill>
                <a:srgbClr val="0020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ángulo 23">
              <a:extLst>
                <a:ext uri="{FF2B5EF4-FFF2-40B4-BE49-F238E27FC236}">
                  <a16:creationId xmlns:a16="http://schemas.microsoft.com/office/drawing/2014/main" id="{374E6FED-9B28-4FB3-8054-9A0C690ED63C}"/>
                </a:ext>
              </a:extLst>
            </p:cNvPr>
            <p:cNvSpPr/>
            <p:nvPr/>
          </p:nvSpPr>
          <p:spPr>
            <a:xfrm rot="16200000">
              <a:off x="-3148965" y="3148965"/>
              <a:ext cx="6858000" cy="560070"/>
            </a:xfrm>
            <a:prstGeom prst="rect">
              <a:avLst/>
            </a:prstGeom>
            <a:grpFill/>
            <a:ln>
              <a:solidFill>
                <a:srgbClr val="0020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ángulo 13">
            <a:extLst>
              <a:ext uri="{FF2B5EF4-FFF2-40B4-BE49-F238E27FC236}">
                <a16:creationId xmlns:a16="http://schemas.microsoft.com/office/drawing/2014/main" id="{29A6E2F6-E8BF-47F3-972E-F24DBD637DC5}"/>
              </a:ext>
            </a:extLst>
          </p:cNvPr>
          <p:cNvSpPr/>
          <p:nvPr/>
        </p:nvSpPr>
        <p:spPr>
          <a:xfrm>
            <a:off x="12020550" y="3101607"/>
            <a:ext cx="171450" cy="654785"/>
          </a:xfrm>
          <a:prstGeom prst="rect">
            <a:avLst/>
          </a:prstGeom>
          <a:solidFill>
            <a:srgbClr val="ADEFD1"/>
          </a:solidFill>
          <a:ln>
            <a:solidFill>
              <a:srgbClr val="ADEFD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Work Sans" pitchFamily="2" charset="0"/>
            </a:endParaRPr>
          </a:p>
        </p:txBody>
      </p:sp>
      <p:sp>
        <p:nvSpPr>
          <p:cNvPr id="25" name="Rectángulo 24">
            <a:extLst>
              <a:ext uri="{FF2B5EF4-FFF2-40B4-BE49-F238E27FC236}">
                <a16:creationId xmlns:a16="http://schemas.microsoft.com/office/drawing/2014/main" id="{B0E07C36-28EF-48B5-ABF9-BDC2A9740EC0}"/>
              </a:ext>
            </a:extLst>
          </p:cNvPr>
          <p:cNvSpPr/>
          <p:nvPr/>
        </p:nvSpPr>
        <p:spPr>
          <a:xfrm>
            <a:off x="11740515" y="3101607"/>
            <a:ext cx="171450" cy="654785"/>
          </a:xfrm>
          <a:prstGeom prst="rect">
            <a:avLst/>
          </a:prstGeom>
          <a:solidFill>
            <a:srgbClr val="ADEFD1"/>
          </a:solidFill>
          <a:ln>
            <a:solidFill>
              <a:srgbClr val="ADEFD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Work Sans" pitchFamily="2" charset="0"/>
            </a:endParaRPr>
          </a:p>
        </p:txBody>
      </p:sp>
      <p:sp>
        <p:nvSpPr>
          <p:cNvPr id="26" name="Rectángulo 25">
            <a:extLst>
              <a:ext uri="{FF2B5EF4-FFF2-40B4-BE49-F238E27FC236}">
                <a16:creationId xmlns:a16="http://schemas.microsoft.com/office/drawing/2014/main" id="{4E628AF6-B881-4FE3-B1C1-9373A55AB1E3}"/>
              </a:ext>
            </a:extLst>
          </p:cNvPr>
          <p:cNvSpPr/>
          <p:nvPr/>
        </p:nvSpPr>
        <p:spPr>
          <a:xfrm>
            <a:off x="11460480" y="3101607"/>
            <a:ext cx="171450" cy="654785"/>
          </a:xfrm>
          <a:prstGeom prst="rect">
            <a:avLst/>
          </a:prstGeom>
          <a:solidFill>
            <a:srgbClr val="ADEFD1"/>
          </a:solidFill>
          <a:ln>
            <a:solidFill>
              <a:srgbClr val="ADEFD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Work Sans" pitchFamily="2" charset="0"/>
            </a:endParaRPr>
          </a:p>
        </p:txBody>
      </p:sp>
      <p:sp>
        <p:nvSpPr>
          <p:cNvPr id="27" name="CuadroTexto 26">
            <a:extLst>
              <a:ext uri="{FF2B5EF4-FFF2-40B4-BE49-F238E27FC236}">
                <a16:creationId xmlns:a16="http://schemas.microsoft.com/office/drawing/2014/main" id="{554CCBFD-FF6A-4B85-8110-988FF16FFA5A}"/>
              </a:ext>
            </a:extLst>
          </p:cNvPr>
          <p:cNvSpPr txBox="1"/>
          <p:nvPr/>
        </p:nvSpPr>
        <p:spPr>
          <a:xfrm>
            <a:off x="6105102" y="3429001"/>
            <a:ext cx="5355378" cy="2971744"/>
          </a:xfrm>
          <a:prstGeom prst="rect">
            <a:avLst/>
          </a:prstGeom>
        </p:spPr>
        <p:txBody>
          <a:bodyPr vert="horz" lIns="91440" tIns="45720" rIns="91440" bIns="45720" rtlCol="0" anchor="t">
            <a:normAutofit/>
          </a:bodyPr>
          <a:lstStyle/>
          <a:p>
            <a:r>
              <a:rPr lang="es-ES" sz="1100" dirty="0">
                <a:latin typeface="Baumans" panose="02000506020000020003" pitchFamily="2" charset="0"/>
              </a:rPr>
              <a:t>El DAFO (iniciales de Debilidades, Amenazas, Fortalezas y Oportunidades) es una herramienta que permite al empresario analizar la realidad de su empresa, marca o producto para poder tomar decisiones de futuro. El DAFO ayuda a establecer las estrategias para que éste sea viable cuando se está planteando emprender un nuevo proyecto. No sólo ha de utilizarse cuando se está creando una empresa, puede convertirse en una herramienta de reflexión sobre la situación de una empresa ya creada.</a:t>
            </a:r>
          </a:p>
        </p:txBody>
      </p:sp>
      <p:pic>
        <p:nvPicPr>
          <p:cNvPr id="5" name="Gráfico 4">
            <a:extLst>
              <a:ext uri="{FF2B5EF4-FFF2-40B4-BE49-F238E27FC236}">
                <a16:creationId xmlns:a16="http://schemas.microsoft.com/office/drawing/2014/main" id="{3DF375E3-4019-3DBE-A2AC-BB2573F0179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8377" y="759257"/>
            <a:ext cx="4848418" cy="4848418"/>
          </a:xfrm>
          <a:prstGeom prst="rect">
            <a:avLst/>
          </a:prstGeom>
        </p:spPr>
      </p:pic>
    </p:spTree>
    <p:extLst>
      <p:ext uri="{BB962C8B-B14F-4D97-AF65-F5344CB8AC3E}">
        <p14:creationId xmlns:p14="http://schemas.microsoft.com/office/powerpoint/2010/main" val="3320980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Rectángulo: esquinas superiores cortadas 114">
            <a:extLst>
              <a:ext uri="{FF2B5EF4-FFF2-40B4-BE49-F238E27FC236}">
                <a16:creationId xmlns:a16="http://schemas.microsoft.com/office/drawing/2014/main" id="{E059B54F-1C31-413A-B63F-042B5A0A10A4}"/>
              </a:ext>
            </a:extLst>
          </p:cNvPr>
          <p:cNvSpPr/>
          <p:nvPr/>
        </p:nvSpPr>
        <p:spPr>
          <a:xfrm rot="16200000">
            <a:off x="-873088" y="2526769"/>
            <a:ext cx="2411089" cy="307777"/>
          </a:xfrm>
          <a:prstGeom prst="snip2SameRect">
            <a:avLst>
              <a:gd name="adj1" fmla="val 38949"/>
              <a:gd name="adj2" fmla="val 0"/>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Work Sans" pitchFamily="2" charset="0"/>
            </a:endParaRPr>
          </a:p>
        </p:txBody>
      </p:sp>
      <p:sp>
        <p:nvSpPr>
          <p:cNvPr id="118" name="Rectángulo: esquinas superiores cortadas 117">
            <a:extLst>
              <a:ext uri="{FF2B5EF4-FFF2-40B4-BE49-F238E27FC236}">
                <a16:creationId xmlns:a16="http://schemas.microsoft.com/office/drawing/2014/main" id="{AA27567B-E1A1-450F-BA2B-47FD9D16C7FA}"/>
              </a:ext>
            </a:extLst>
          </p:cNvPr>
          <p:cNvSpPr/>
          <p:nvPr/>
        </p:nvSpPr>
        <p:spPr>
          <a:xfrm rot="16200000">
            <a:off x="-876455" y="5318577"/>
            <a:ext cx="2382454" cy="307777"/>
          </a:xfrm>
          <a:prstGeom prst="snip2SameRect">
            <a:avLst>
              <a:gd name="adj1" fmla="val 38949"/>
              <a:gd name="adj2" fmla="val 0"/>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Work Sans" pitchFamily="2" charset="0"/>
            </a:endParaRPr>
          </a:p>
        </p:txBody>
      </p:sp>
      <p:sp>
        <p:nvSpPr>
          <p:cNvPr id="116" name="Rectángulo: esquinas superiores cortadas 115">
            <a:extLst>
              <a:ext uri="{FF2B5EF4-FFF2-40B4-BE49-F238E27FC236}">
                <a16:creationId xmlns:a16="http://schemas.microsoft.com/office/drawing/2014/main" id="{BA534F76-FBE8-466B-BFBA-D527CFA3891C}"/>
              </a:ext>
            </a:extLst>
          </p:cNvPr>
          <p:cNvSpPr/>
          <p:nvPr/>
        </p:nvSpPr>
        <p:spPr>
          <a:xfrm>
            <a:off x="507931" y="794170"/>
            <a:ext cx="2457450" cy="307777"/>
          </a:xfrm>
          <a:prstGeom prst="snip2SameRect">
            <a:avLst>
              <a:gd name="adj1" fmla="val 38949"/>
              <a:gd name="adj2" fmla="val 0"/>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Work Sans" pitchFamily="2" charset="0"/>
            </a:endParaRPr>
          </a:p>
        </p:txBody>
      </p:sp>
      <p:sp>
        <p:nvSpPr>
          <p:cNvPr id="117" name="Rectángulo: esquinas superiores cortadas 116">
            <a:extLst>
              <a:ext uri="{FF2B5EF4-FFF2-40B4-BE49-F238E27FC236}">
                <a16:creationId xmlns:a16="http://schemas.microsoft.com/office/drawing/2014/main" id="{F4E29374-77B8-48F5-BFE9-60D062BC041D}"/>
              </a:ext>
            </a:extLst>
          </p:cNvPr>
          <p:cNvSpPr/>
          <p:nvPr/>
        </p:nvSpPr>
        <p:spPr>
          <a:xfrm>
            <a:off x="6084571" y="788242"/>
            <a:ext cx="2457450" cy="307777"/>
          </a:xfrm>
          <a:prstGeom prst="snip2SameRect">
            <a:avLst>
              <a:gd name="adj1" fmla="val 38949"/>
              <a:gd name="adj2" fmla="val 0"/>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Work Sans" pitchFamily="2" charset="0"/>
            </a:endParaRPr>
          </a:p>
        </p:txBody>
      </p:sp>
      <p:sp>
        <p:nvSpPr>
          <p:cNvPr id="13" name="CuadroTexto 12">
            <a:extLst>
              <a:ext uri="{FF2B5EF4-FFF2-40B4-BE49-F238E27FC236}">
                <a16:creationId xmlns:a16="http://schemas.microsoft.com/office/drawing/2014/main" id="{4AAA5764-0C88-49AF-8831-C3004707A2C3}"/>
              </a:ext>
            </a:extLst>
          </p:cNvPr>
          <p:cNvSpPr txBox="1"/>
          <p:nvPr/>
        </p:nvSpPr>
        <p:spPr>
          <a:xfrm>
            <a:off x="507931" y="791986"/>
            <a:ext cx="2937510" cy="307777"/>
          </a:xfrm>
          <a:prstGeom prst="rect">
            <a:avLst/>
          </a:prstGeom>
          <a:solidFill>
            <a:srgbClr val="ADEFD1"/>
          </a:solidFill>
        </p:spPr>
        <p:txBody>
          <a:bodyPr wrap="square" rtlCol="0">
            <a:spAutoFit/>
          </a:bodyPr>
          <a:lstStyle/>
          <a:p>
            <a:r>
              <a:rPr lang="es-ES" sz="1400" dirty="0">
                <a:latin typeface="Work Sans" pitchFamily="2" charset="0"/>
              </a:rPr>
              <a:t>De origen interno</a:t>
            </a:r>
            <a:endParaRPr lang="en-US" sz="1400" dirty="0">
              <a:latin typeface="Work Sans" pitchFamily="2" charset="0"/>
            </a:endParaRPr>
          </a:p>
        </p:txBody>
      </p:sp>
      <p:sp>
        <p:nvSpPr>
          <p:cNvPr id="60" name="Rectángulo 59">
            <a:extLst>
              <a:ext uri="{FF2B5EF4-FFF2-40B4-BE49-F238E27FC236}">
                <a16:creationId xmlns:a16="http://schemas.microsoft.com/office/drawing/2014/main" id="{750D1BB9-DD5B-4E2B-8B3D-51D60FF0AB97}"/>
              </a:ext>
            </a:extLst>
          </p:cNvPr>
          <p:cNvSpPr/>
          <p:nvPr/>
        </p:nvSpPr>
        <p:spPr>
          <a:xfrm>
            <a:off x="0" y="0"/>
            <a:ext cx="12192000" cy="695325"/>
          </a:xfrm>
          <a:prstGeom prst="rect">
            <a:avLst/>
          </a:prstGeom>
          <a:solidFill>
            <a:srgbClr val="00203F"/>
          </a:solidFill>
          <a:ln>
            <a:solidFill>
              <a:srgbClr val="0020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a:r>
              <a:rPr lang="es-ES" sz="2800">
                <a:solidFill>
                  <a:srgbClr val="ADEFD1"/>
                </a:solidFill>
                <a:latin typeface="Work Sans" pitchFamily="2" charset="0"/>
              </a:rPr>
              <a:t>Nombre</a:t>
            </a:r>
            <a:endParaRPr lang="en-US" sz="2800" dirty="0">
              <a:solidFill>
                <a:srgbClr val="ADEFD1"/>
              </a:solidFill>
              <a:latin typeface="Work Sans" pitchFamily="2" charset="0"/>
            </a:endParaRPr>
          </a:p>
        </p:txBody>
      </p:sp>
      <p:sp>
        <p:nvSpPr>
          <p:cNvPr id="61" name="CuadroTexto 60">
            <a:extLst>
              <a:ext uri="{FF2B5EF4-FFF2-40B4-BE49-F238E27FC236}">
                <a16:creationId xmlns:a16="http://schemas.microsoft.com/office/drawing/2014/main" id="{9809C453-BDA8-45F3-AA9B-87D4EA2952BC}"/>
              </a:ext>
            </a:extLst>
          </p:cNvPr>
          <p:cNvSpPr txBox="1"/>
          <p:nvPr/>
        </p:nvSpPr>
        <p:spPr>
          <a:xfrm>
            <a:off x="10683924" y="113867"/>
            <a:ext cx="1194455" cy="430887"/>
          </a:xfrm>
          <a:prstGeom prst="rect">
            <a:avLst/>
          </a:prstGeom>
          <a:noFill/>
        </p:spPr>
        <p:txBody>
          <a:bodyPr wrap="square" rtlCol="0">
            <a:spAutoFit/>
          </a:bodyPr>
          <a:lstStyle>
            <a:defPPr>
              <a:defRPr lang="en-US"/>
            </a:defPPr>
            <a:lvl1pPr>
              <a:defRPr sz="1100">
                <a:solidFill>
                  <a:srgbClr val="ADEFD1"/>
                </a:solidFill>
                <a:latin typeface="Work Sans" pitchFamily="2" charset="0"/>
              </a:defRPr>
            </a:lvl1pPr>
          </a:lstStyle>
          <a:p>
            <a:r>
              <a:rPr lang="es-ES" dirty="0"/>
              <a:t>Compañía</a:t>
            </a:r>
          </a:p>
          <a:p>
            <a:r>
              <a:rPr lang="es-ES" dirty="0"/>
              <a:t>Fecha</a:t>
            </a:r>
            <a:endParaRPr lang="en-US" dirty="0"/>
          </a:p>
        </p:txBody>
      </p:sp>
      <p:graphicFrame>
        <p:nvGraphicFramePr>
          <p:cNvPr id="2" name="Tabla 2">
            <a:extLst>
              <a:ext uri="{FF2B5EF4-FFF2-40B4-BE49-F238E27FC236}">
                <a16:creationId xmlns:a16="http://schemas.microsoft.com/office/drawing/2014/main" id="{A0A5960E-C83B-45FA-9062-717B10241966}"/>
              </a:ext>
            </a:extLst>
          </p:cNvPr>
          <p:cNvGraphicFramePr>
            <a:graphicFrameLocks noGrp="1"/>
          </p:cNvGraphicFramePr>
          <p:nvPr>
            <p:extLst>
              <p:ext uri="{D42A27DB-BD31-4B8C-83A1-F6EECF244321}">
                <p14:modId xmlns:p14="http://schemas.microsoft.com/office/powerpoint/2010/main" val="4256508786"/>
              </p:ext>
            </p:extLst>
          </p:nvPr>
        </p:nvGraphicFramePr>
        <p:xfrm>
          <a:off x="496501" y="1097280"/>
          <a:ext cx="11210428" cy="5370596"/>
        </p:xfrm>
        <a:graphic>
          <a:graphicData uri="http://schemas.openxmlformats.org/drawingml/2006/table">
            <a:tbl>
              <a:tblPr firstRow="1" bandRow="1">
                <a:tableStyleId>{5C22544A-7EE6-4342-B048-85BDC9FD1C3A}</a:tableStyleId>
              </a:tblPr>
              <a:tblGrid>
                <a:gridCol w="5605214">
                  <a:extLst>
                    <a:ext uri="{9D8B030D-6E8A-4147-A177-3AD203B41FA5}">
                      <a16:colId xmlns:a16="http://schemas.microsoft.com/office/drawing/2014/main" val="1050772074"/>
                    </a:ext>
                  </a:extLst>
                </a:gridCol>
                <a:gridCol w="5605214">
                  <a:extLst>
                    <a:ext uri="{9D8B030D-6E8A-4147-A177-3AD203B41FA5}">
                      <a16:colId xmlns:a16="http://schemas.microsoft.com/office/drawing/2014/main" val="3130515353"/>
                    </a:ext>
                  </a:extLst>
                </a:gridCol>
              </a:tblGrid>
              <a:tr h="365256">
                <a:tc>
                  <a:txBody>
                    <a:bodyPr/>
                    <a:lstStyle/>
                    <a:p>
                      <a:r>
                        <a:rPr lang="es-ES" dirty="0">
                          <a:solidFill>
                            <a:srgbClr val="ADEFD1"/>
                          </a:solidFill>
                          <a:latin typeface="Baumans" panose="02000506020000020003" pitchFamily="2" charset="0"/>
                        </a:rPr>
                        <a:t>Debilidades</a:t>
                      </a:r>
                      <a:endParaRPr lang="en-US" dirty="0">
                        <a:solidFill>
                          <a:srgbClr val="ADEFD1"/>
                        </a:solidFill>
                        <a:latin typeface="Baumans" panose="02000506020000020003" pitchFamily="2" charset="0"/>
                      </a:endParaRPr>
                    </a:p>
                  </a:txBody>
                  <a:tcPr>
                    <a:lnR w="12700" cap="flat" cmpd="sng" algn="ctr">
                      <a:solidFill>
                        <a:srgbClr val="006600"/>
                      </a:solidFill>
                      <a:prstDash val="solid"/>
                      <a:round/>
                      <a:headEnd type="none" w="med" len="med"/>
                      <a:tailEnd type="none" w="med" len="med"/>
                    </a:lnR>
                    <a:solidFill>
                      <a:srgbClr val="00203F"/>
                    </a:solidFill>
                  </a:tcPr>
                </a:tc>
                <a:tc>
                  <a:txBody>
                    <a:bodyPr/>
                    <a:lstStyle/>
                    <a:p>
                      <a:r>
                        <a:rPr lang="es-ES" dirty="0">
                          <a:solidFill>
                            <a:srgbClr val="ADEFD1"/>
                          </a:solidFill>
                          <a:latin typeface="Baumans" panose="02000506020000020003" pitchFamily="2" charset="0"/>
                        </a:rPr>
                        <a:t>Amenazas</a:t>
                      </a:r>
                      <a:endParaRPr lang="en-US" dirty="0">
                        <a:solidFill>
                          <a:srgbClr val="ADEFD1"/>
                        </a:solidFill>
                        <a:latin typeface="Baumans" panose="02000506020000020003" pitchFamily="2" charset="0"/>
                      </a:endParaRPr>
                    </a:p>
                  </a:txBody>
                  <a:tcPr>
                    <a:lnL w="12700" cap="flat" cmpd="sng" algn="ctr">
                      <a:solidFill>
                        <a:srgbClr val="006600"/>
                      </a:solidFill>
                      <a:prstDash val="solid"/>
                      <a:round/>
                      <a:headEnd type="none" w="med" len="med"/>
                      <a:tailEnd type="none" w="med" len="med"/>
                    </a:lnL>
                    <a:solidFill>
                      <a:srgbClr val="00203F"/>
                    </a:solidFill>
                  </a:tcPr>
                </a:tc>
                <a:extLst>
                  <a:ext uri="{0D108BD9-81ED-4DB2-BD59-A6C34878D82A}">
                    <a16:rowId xmlns:a16="http://schemas.microsoft.com/office/drawing/2014/main" val="1399273544"/>
                  </a:ext>
                </a:extLst>
              </a:tr>
              <a:tr h="2434590">
                <a:tc>
                  <a:txBody>
                    <a:bodyPr/>
                    <a:lstStyle/>
                    <a:p>
                      <a:endParaRPr lang="en-US" sz="800" dirty="0">
                        <a:latin typeface="Baumans" panose="02000506020000020003" pitchFamily="2" charset="0"/>
                      </a:endParaRPr>
                    </a:p>
                  </a:txBody>
                  <a:tcPr>
                    <a:lnR w="12700" cap="flat" cmpd="sng" algn="ctr">
                      <a:solidFill>
                        <a:srgbClr val="006600"/>
                      </a:solidFill>
                      <a:prstDash val="solid"/>
                      <a:round/>
                      <a:headEnd type="none" w="med" len="med"/>
                      <a:tailEnd type="none" w="med" len="med"/>
                    </a:lnR>
                    <a:noFill/>
                  </a:tcPr>
                </a:tc>
                <a:tc>
                  <a:txBody>
                    <a:bodyPr/>
                    <a:lstStyle/>
                    <a:p>
                      <a:endParaRPr lang="en-US" sz="800" dirty="0">
                        <a:latin typeface="Baumans" panose="02000506020000020003" pitchFamily="2" charset="0"/>
                      </a:endParaRPr>
                    </a:p>
                  </a:txBody>
                  <a:tcPr>
                    <a:lnL w="12700" cap="flat" cmpd="sng" algn="ctr">
                      <a:solidFill>
                        <a:srgbClr val="006600"/>
                      </a:solidFill>
                      <a:prstDash val="solid"/>
                      <a:round/>
                      <a:headEnd type="none" w="med" len="med"/>
                      <a:tailEnd type="none" w="med" len="med"/>
                    </a:lnL>
                    <a:noFill/>
                  </a:tcPr>
                </a:tc>
                <a:extLst>
                  <a:ext uri="{0D108BD9-81ED-4DB2-BD59-A6C34878D82A}">
                    <a16:rowId xmlns:a16="http://schemas.microsoft.com/office/drawing/2014/main" val="4157261913"/>
                  </a:ext>
                </a:extLst>
              </a:tr>
              <a:tr h="383031">
                <a:tc>
                  <a:txBody>
                    <a:bodyPr/>
                    <a:lstStyle/>
                    <a:p>
                      <a:r>
                        <a:rPr lang="es-ES" dirty="0">
                          <a:solidFill>
                            <a:srgbClr val="ADEFD1"/>
                          </a:solidFill>
                          <a:latin typeface="Baumans" panose="02000506020000020003" pitchFamily="2" charset="0"/>
                        </a:rPr>
                        <a:t>Fortalezas</a:t>
                      </a:r>
                      <a:endParaRPr lang="en-US" dirty="0">
                        <a:solidFill>
                          <a:srgbClr val="ADEFD1"/>
                        </a:solidFill>
                        <a:latin typeface="Baumans" panose="02000506020000020003" pitchFamily="2" charset="0"/>
                      </a:endParaRPr>
                    </a:p>
                  </a:txBody>
                  <a:tcPr>
                    <a:lnR w="12700" cap="flat" cmpd="sng" algn="ctr">
                      <a:solidFill>
                        <a:srgbClr val="006600"/>
                      </a:solidFill>
                      <a:prstDash val="solid"/>
                      <a:round/>
                      <a:headEnd type="none" w="med" len="med"/>
                      <a:tailEnd type="none" w="med" len="med"/>
                    </a:lnR>
                    <a:solidFill>
                      <a:srgbClr val="00203F"/>
                    </a:solidFill>
                  </a:tcPr>
                </a:tc>
                <a:tc>
                  <a:txBody>
                    <a:bodyPr/>
                    <a:lstStyle/>
                    <a:p>
                      <a:r>
                        <a:rPr lang="es-ES" dirty="0">
                          <a:solidFill>
                            <a:srgbClr val="ADEFD1"/>
                          </a:solidFill>
                          <a:latin typeface="Baumans" panose="02000506020000020003" pitchFamily="2" charset="0"/>
                        </a:rPr>
                        <a:t>Oportunidades</a:t>
                      </a:r>
                      <a:endParaRPr lang="en-US" dirty="0">
                        <a:solidFill>
                          <a:srgbClr val="ADEFD1"/>
                        </a:solidFill>
                        <a:latin typeface="Baumans" panose="02000506020000020003" pitchFamily="2" charset="0"/>
                      </a:endParaRPr>
                    </a:p>
                  </a:txBody>
                  <a:tcPr>
                    <a:lnL w="12700" cap="flat" cmpd="sng" algn="ctr">
                      <a:solidFill>
                        <a:srgbClr val="006600"/>
                      </a:solidFill>
                      <a:prstDash val="solid"/>
                      <a:round/>
                      <a:headEnd type="none" w="med" len="med"/>
                      <a:tailEnd type="none" w="med" len="med"/>
                    </a:lnL>
                    <a:solidFill>
                      <a:srgbClr val="00203F"/>
                    </a:solidFill>
                  </a:tcPr>
                </a:tc>
                <a:extLst>
                  <a:ext uri="{0D108BD9-81ED-4DB2-BD59-A6C34878D82A}">
                    <a16:rowId xmlns:a16="http://schemas.microsoft.com/office/drawing/2014/main" val="777147057"/>
                  </a:ext>
                </a:extLst>
              </a:tr>
              <a:tr h="2187215">
                <a:tc>
                  <a:txBody>
                    <a:bodyPr/>
                    <a:lstStyle/>
                    <a:p>
                      <a:endParaRPr lang="en-US" sz="800" dirty="0">
                        <a:latin typeface="Baumans" panose="02000506020000020003" pitchFamily="2" charset="0"/>
                      </a:endParaRPr>
                    </a:p>
                  </a:txBody>
                  <a:tcPr>
                    <a:lnR w="12700" cap="flat" cmpd="sng" algn="ctr">
                      <a:solidFill>
                        <a:srgbClr val="006600"/>
                      </a:solidFill>
                      <a:prstDash val="solid"/>
                      <a:round/>
                      <a:headEnd type="none" w="med" len="med"/>
                      <a:tailEnd type="none" w="med" len="med"/>
                    </a:lnR>
                    <a:noFill/>
                  </a:tcPr>
                </a:tc>
                <a:tc>
                  <a:txBody>
                    <a:bodyPr/>
                    <a:lstStyle/>
                    <a:p>
                      <a:endParaRPr lang="en-US" sz="800" dirty="0">
                        <a:latin typeface="Baumans" panose="02000506020000020003" pitchFamily="2" charset="0"/>
                      </a:endParaRPr>
                    </a:p>
                  </a:txBody>
                  <a:tcPr>
                    <a:lnL w="12700" cap="flat" cmpd="sng" algn="ctr">
                      <a:solidFill>
                        <a:srgbClr val="006600"/>
                      </a:solidFill>
                      <a:prstDash val="solid"/>
                      <a:round/>
                      <a:headEnd type="none" w="med" len="med"/>
                      <a:tailEnd type="none" w="med" len="med"/>
                    </a:lnL>
                    <a:noFill/>
                  </a:tcPr>
                </a:tc>
                <a:extLst>
                  <a:ext uri="{0D108BD9-81ED-4DB2-BD59-A6C34878D82A}">
                    <a16:rowId xmlns:a16="http://schemas.microsoft.com/office/drawing/2014/main" val="3476844558"/>
                  </a:ext>
                </a:extLst>
              </a:tr>
            </a:tbl>
          </a:graphicData>
        </a:graphic>
      </p:graphicFrame>
      <p:grpSp>
        <p:nvGrpSpPr>
          <p:cNvPr id="5" name="Grupo 4">
            <a:extLst>
              <a:ext uri="{FF2B5EF4-FFF2-40B4-BE49-F238E27FC236}">
                <a16:creationId xmlns:a16="http://schemas.microsoft.com/office/drawing/2014/main" id="{4CCEC594-36B8-4130-8C1E-BA848442E3C0}"/>
              </a:ext>
            </a:extLst>
          </p:cNvPr>
          <p:cNvGrpSpPr/>
          <p:nvPr/>
        </p:nvGrpSpPr>
        <p:grpSpPr>
          <a:xfrm>
            <a:off x="12442677" y="1304609"/>
            <a:ext cx="1163558" cy="1080000"/>
            <a:chOff x="12442677" y="1304609"/>
            <a:chExt cx="1163558" cy="1080000"/>
          </a:xfrm>
        </p:grpSpPr>
        <p:pic>
          <p:nvPicPr>
            <p:cNvPr id="3078" name="Picture 6">
              <a:extLst>
                <a:ext uri="{FF2B5EF4-FFF2-40B4-BE49-F238E27FC236}">
                  <a16:creationId xmlns:a16="http://schemas.microsoft.com/office/drawing/2014/main" id="{B1292BAE-F223-4A44-B781-AC3B129D57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442677" y="1304609"/>
              <a:ext cx="1163558" cy="1080000"/>
            </a:xfrm>
            <a:prstGeom prst="rect">
              <a:avLst/>
            </a:prstGeom>
            <a:noFill/>
            <a:extLst>
              <a:ext uri="{909E8E84-426E-40DD-AFC4-6F175D3DCCD1}">
                <a14:hiddenFill xmlns:a14="http://schemas.microsoft.com/office/drawing/2010/main">
                  <a:solidFill>
                    <a:srgbClr val="FFFFFF"/>
                  </a:solidFill>
                </a14:hiddenFill>
              </a:ext>
            </a:extLst>
          </p:spPr>
        </p:pic>
        <p:sp>
          <p:nvSpPr>
            <p:cNvPr id="3" name="CuadroTexto 2">
              <a:extLst>
                <a:ext uri="{FF2B5EF4-FFF2-40B4-BE49-F238E27FC236}">
                  <a16:creationId xmlns:a16="http://schemas.microsoft.com/office/drawing/2014/main" id="{6C6D5885-D730-43FE-A22A-A3FF7B3885FE}"/>
                </a:ext>
              </a:extLst>
            </p:cNvPr>
            <p:cNvSpPr txBox="1"/>
            <p:nvPr/>
          </p:nvSpPr>
          <p:spPr>
            <a:xfrm>
              <a:off x="12466171" y="1304609"/>
              <a:ext cx="1140064" cy="830997"/>
            </a:xfrm>
            <a:prstGeom prst="rect">
              <a:avLst/>
            </a:prstGeom>
            <a:noFill/>
          </p:spPr>
          <p:txBody>
            <a:bodyPr wrap="square" rtlCol="0">
              <a:spAutoFit/>
            </a:bodyPr>
            <a:lstStyle/>
            <a:p>
              <a:pPr marL="0" lvl="1"/>
              <a:r>
                <a:rPr lang="es-ES" sz="800" dirty="0">
                  <a:latin typeface="Work Sans" pitchFamily="2" charset="0"/>
                </a:rPr>
                <a:t>Aquí puedes escribir Debilidades, Amenazas, Fortalezas u Oportunidades</a:t>
              </a:r>
              <a:endParaRPr lang="en-US" sz="800" dirty="0">
                <a:latin typeface="Work Sans" pitchFamily="2" charset="0"/>
              </a:endParaRPr>
            </a:p>
          </p:txBody>
        </p:sp>
      </p:grpSp>
      <p:grpSp>
        <p:nvGrpSpPr>
          <p:cNvPr id="6" name="Grupo 5">
            <a:extLst>
              <a:ext uri="{FF2B5EF4-FFF2-40B4-BE49-F238E27FC236}">
                <a16:creationId xmlns:a16="http://schemas.microsoft.com/office/drawing/2014/main" id="{E95D3955-9398-4415-9B87-B40067F23EB7}"/>
              </a:ext>
            </a:extLst>
          </p:cNvPr>
          <p:cNvGrpSpPr/>
          <p:nvPr/>
        </p:nvGrpSpPr>
        <p:grpSpPr>
          <a:xfrm>
            <a:off x="13825949" y="1310317"/>
            <a:ext cx="1163559" cy="1080000"/>
            <a:chOff x="13825949" y="1310317"/>
            <a:chExt cx="1163559" cy="1080000"/>
          </a:xfrm>
        </p:grpSpPr>
        <p:pic>
          <p:nvPicPr>
            <p:cNvPr id="3086" name="Picture 14">
              <a:extLst>
                <a:ext uri="{FF2B5EF4-FFF2-40B4-BE49-F238E27FC236}">
                  <a16:creationId xmlns:a16="http://schemas.microsoft.com/office/drawing/2014/main" id="{3950D63B-C5CC-451D-8FC3-60CF50ECDFA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825949" y="1310317"/>
              <a:ext cx="1163559" cy="1080000"/>
            </a:xfrm>
            <a:prstGeom prst="rect">
              <a:avLst/>
            </a:prstGeom>
            <a:noFill/>
            <a:extLst>
              <a:ext uri="{909E8E84-426E-40DD-AFC4-6F175D3DCCD1}">
                <a14:hiddenFill xmlns:a14="http://schemas.microsoft.com/office/drawing/2010/main">
                  <a:solidFill>
                    <a:srgbClr val="FFFFFF"/>
                  </a:solidFill>
                </a14:hiddenFill>
              </a:ext>
            </a:extLst>
          </p:spPr>
        </p:pic>
        <p:sp>
          <p:nvSpPr>
            <p:cNvPr id="65" name="CuadroTexto 64">
              <a:extLst>
                <a:ext uri="{FF2B5EF4-FFF2-40B4-BE49-F238E27FC236}">
                  <a16:creationId xmlns:a16="http://schemas.microsoft.com/office/drawing/2014/main" id="{E55054DF-F309-4B97-9E4C-98C100A25A56}"/>
                </a:ext>
              </a:extLst>
            </p:cNvPr>
            <p:cNvSpPr txBox="1"/>
            <p:nvPr/>
          </p:nvSpPr>
          <p:spPr>
            <a:xfrm>
              <a:off x="13849444" y="1319707"/>
              <a:ext cx="1140064" cy="830997"/>
            </a:xfrm>
            <a:prstGeom prst="rect">
              <a:avLst/>
            </a:prstGeom>
            <a:noFill/>
          </p:spPr>
          <p:txBody>
            <a:bodyPr wrap="square" rtlCol="0">
              <a:spAutoFit/>
            </a:bodyPr>
            <a:lstStyle/>
            <a:p>
              <a:pPr marL="0" lvl="1"/>
              <a:r>
                <a:rPr lang="es-ES" sz="800" dirty="0">
                  <a:latin typeface="Work Sans" pitchFamily="2" charset="0"/>
                </a:rPr>
                <a:t>Aquí puedes escribir Debilidades, Amenazas, Fortalezas u Oportunidades</a:t>
              </a:r>
              <a:endParaRPr lang="en-US" sz="800" dirty="0">
                <a:latin typeface="Work Sans" pitchFamily="2" charset="0"/>
              </a:endParaRPr>
            </a:p>
          </p:txBody>
        </p:sp>
      </p:grpSp>
      <p:grpSp>
        <p:nvGrpSpPr>
          <p:cNvPr id="11" name="Grupo 10">
            <a:extLst>
              <a:ext uri="{FF2B5EF4-FFF2-40B4-BE49-F238E27FC236}">
                <a16:creationId xmlns:a16="http://schemas.microsoft.com/office/drawing/2014/main" id="{BD2515D6-C0E8-4FAB-A721-A9EF80BC6A8C}"/>
              </a:ext>
            </a:extLst>
          </p:cNvPr>
          <p:cNvGrpSpPr/>
          <p:nvPr/>
        </p:nvGrpSpPr>
        <p:grpSpPr>
          <a:xfrm>
            <a:off x="13825949" y="2462914"/>
            <a:ext cx="1163559" cy="1080000"/>
            <a:chOff x="13825949" y="2462914"/>
            <a:chExt cx="1163559" cy="1080000"/>
          </a:xfrm>
        </p:grpSpPr>
        <p:pic>
          <p:nvPicPr>
            <p:cNvPr id="3080" name="Picture 8">
              <a:extLst>
                <a:ext uri="{FF2B5EF4-FFF2-40B4-BE49-F238E27FC236}">
                  <a16:creationId xmlns:a16="http://schemas.microsoft.com/office/drawing/2014/main" id="{E3956CAF-8D39-40A9-884C-C06737730B3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825949" y="2462914"/>
              <a:ext cx="1163559" cy="1080000"/>
            </a:xfrm>
            <a:prstGeom prst="rect">
              <a:avLst/>
            </a:prstGeom>
            <a:noFill/>
            <a:extLst>
              <a:ext uri="{909E8E84-426E-40DD-AFC4-6F175D3DCCD1}">
                <a14:hiddenFill xmlns:a14="http://schemas.microsoft.com/office/drawing/2010/main">
                  <a:solidFill>
                    <a:srgbClr val="FFFFFF"/>
                  </a:solidFill>
                </a14:hiddenFill>
              </a:ext>
            </a:extLst>
          </p:spPr>
        </p:pic>
        <p:sp>
          <p:nvSpPr>
            <p:cNvPr id="66" name="CuadroTexto 65">
              <a:extLst>
                <a:ext uri="{FF2B5EF4-FFF2-40B4-BE49-F238E27FC236}">
                  <a16:creationId xmlns:a16="http://schemas.microsoft.com/office/drawing/2014/main" id="{708B1C07-861C-4320-9835-D3164D27EAFC}"/>
                </a:ext>
              </a:extLst>
            </p:cNvPr>
            <p:cNvSpPr txBox="1"/>
            <p:nvPr/>
          </p:nvSpPr>
          <p:spPr>
            <a:xfrm>
              <a:off x="13849444" y="2474824"/>
              <a:ext cx="1140064" cy="830997"/>
            </a:xfrm>
            <a:prstGeom prst="rect">
              <a:avLst/>
            </a:prstGeom>
            <a:noFill/>
          </p:spPr>
          <p:txBody>
            <a:bodyPr wrap="square" rtlCol="0">
              <a:spAutoFit/>
            </a:bodyPr>
            <a:lstStyle/>
            <a:p>
              <a:pPr marL="0" lvl="1"/>
              <a:r>
                <a:rPr lang="es-ES" sz="800" dirty="0">
                  <a:latin typeface="Work Sans" pitchFamily="2" charset="0"/>
                </a:rPr>
                <a:t>Aquí puedes escribir Debilidades, Amenazas, Fortalezas u Oportunidades</a:t>
              </a:r>
              <a:endParaRPr lang="en-US" sz="800" dirty="0">
                <a:latin typeface="Work Sans" pitchFamily="2" charset="0"/>
              </a:endParaRPr>
            </a:p>
          </p:txBody>
        </p:sp>
      </p:grpSp>
      <p:grpSp>
        <p:nvGrpSpPr>
          <p:cNvPr id="4" name="Grupo 3">
            <a:extLst>
              <a:ext uri="{FF2B5EF4-FFF2-40B4-BE49-F238E27FC236}">
                <a16:creationId xmlns:a16="http://schemas.microsoft.com/office/drawing/2014/main" id="{FDE4A6BE-5B81-48F3-94CC-FB81BA9E1659}"/>
              </a:ext>
            </a:extLst>
          </p:cNvPr>
          <p:cNvGrpSpPr/>
          <p:nvPr/>
        </p:nvGrpSpPr>
        <p:grpSpPr>
          <a:xfrm>
            <a:off x="12466171" y="2474824"/>
            <a:ext cx="1163559" cy="1080000"/>
            <a:chOff x="12466171" y="2474824"/>
            <a:chExt cx="1163559" cy="1080000"/>
          </a:xfrm>
        </p:grpSpPr>
        <p:pic>
          <p:nvPicPr>
            <p:cNvPr id="3088" name="Picture 16">
              <a:extLst>
                <a:ext uri="{FF2B5EF4-FFF2-40B4-BE49-F238E27FC236}">
                  <a16:creationId xmlns:a16="http://schemas.microsoft.com/office/drawing/2014/main" id="{BBCAF3C9-7F4E-48CC-A99A-DB6E38B9418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466171" y="2474824"/>
              <a:ext cx="1163559" cy="1080000"/>
            </a:xfrm>
            <a:prstGeom prst="rect">
              <a:avLst/>
            </a:prstGeom>
            <a:noFill/>
            <a:extLst>
              <a:ext uri="{909E8E84-426E-40DD-AFC4-6F175D3DCCD1}">
                <a14:hiddenFill xmlns:a14="http://schemas.microsoft.com/office/drawing/2010/main">
                  <a:solidFill>
                    <a:srgbClr val="FFFFFF"/>
                  </a:solidFill>
                </a14:hiddenFill>
              </a:ext>
            </a:extLst>
          </p:spPr>
        </p:pic>
        <p:sp>
          <p:nvSpPr>
            <p:cNvPr id="67" name="CuadroTexto 66">
              <a:extLst>
                <a:ext uri="{FF2B5EF4-FFF2-40B4-BE49-F238E27FC236}">
                  <a16:creationId xmlns:a16="http://schemas.microsoft.com/office/drawing/2014/main" id="{3688F8F7-E59F-4441-9928-76873B29173D}"/>
                </a:ext>
              </a:extLst>
            </p:cNvPr>
            <p:cNvSpPr txBox="1"/>
            <p:nvPr/>
          </p:nvSpPr>
          <p:spPr>
            <a:xfrm>
              <a:off x="12489666" y="2510496"/>
              <a:ext cx="1140064" cy="830997"/>
            </a:xfrm>
            <a:prstGeom prst="rect">
              <a:avLst/>
            </a:prstGeom>
            <a:noFill/>
          </p:spPr>
          <p:txBody>
            <a:bodyPr wrap="square" rtlCol="0">
              <a:spAutoFit/>
            </a:bodyPr>
            <a:lstStyle/>
            <a:p>
              <a:pPr marL="0" lvl="1"/>
              <a:r>
                <a:rPr lang="es-ES" sz="800" dirty="0">
                  <a:latin typeface="Work Sans" pitchFamily="2" charset="0"/>
                </a:rPr>
                <a:t>Aquí puedes escribir Debilidades, Amenazas, Fortalezas u Oportunidades</a:t>
              </a:r>
              <a:endParaRPr lang="en-US" sz="800" dirty="0">
                <a:latin typeface="Work Sans" pitchFamily="2" charset="0"/>
              </a:endParaRPr>
            </a:p>
          </p:txBody>
        </p:sp>
      </p:grpSp>
      <p:grpSp>
        <p:nvGrpSpPr>
          <p:cNvPr id="10" name="Grupo 9">
            <a:extLst>
              <a:ext uri="{FF2B5EF4-FFF2-40B4-BE49-F238E27FC236}">
                <a16:creationId xmlns:a16="http://schemas.microsoft.com/office/drawing/2014/main" id="{289FABB8-FC2C-4BBC-BD26-FA6486FCD2CD}"/>
              </a:ext>
            </a:extLst>
          </p:cNvPr>
          <p:cNvGrpSpPr/>
          <p:nvPr/>
        </p:nvGrpSpPr>
        <p:grpSpPr>
          <a:xfrm>
            <a:off x="12454544" y="3615509"/>
            <a:ext cx="1178755" cy="1080000"/>
            <a:chOff x="12454544" y="3615509"/>
            <a:chExt cx="1178755" cy="1080000"/>
          </a:xfrm>
        </p:grpSpPr>
        <p:pic>
          <p:nvPicPr>
            <p:cNvPr id="3082" name="Picture 10">
              <a:extLst>
                <a:ext uri="{FF2B5EF4-FFF2-40B4-BE49-F238E27FC236}">
                  <a16:creationId xmlns:a16="http://schemas.microsoft.com/office/drawing/2014/main" id="{605A327E-BD10-4634-BB1D-09BCF6EFC15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454544" y="3615509"/>
              <a:ext cx="1163559" cy="1080000"/>
            </a:xfrm>
            <a:prstGeom prst="rect">
              <a:avLst/>
            </a:prstGeom>
            <a:noFill/>
            <a:extLst>
              <a:ext uri="{909E8E84-426E-40DD-AFC4-6F175D3DCCD1}">
                <a14:hiddenFill xmlns:a14="http://schemas.microsoft.com/office/drawing/2010/main">
                  <a:solidFill>
                    <a:srgbClr val="FFFFFF"/>
                  </a:solidFill>
                </a14:hiddenFill>
              </a:ext>
            </a:extLst>
          </p:spPr>
        </p:pic>
        <p:sp>
          <p:nvSpPr>
            <p:cNvPr id="68" name="CuadroTexto 67">
              <a:extLst>
                <a:ext uri="{FF2B5EF4-FFF2-40B4-BE49-F238E27FC236}">
                  <a16:creationId xmlns:a16="http://schemas.microsoft.com/office/drawing/2014/main" id="{B74C834B-F99F-4115-84CF-A506B0042ADD}"/>
                </a:ext>
              </a:extLst>
            </p:cNvPr>
            <p:cNvSpPr txBox="1"/>
            <p:nvPr/>
          </p:nvSpPr>
          <p:spPr>
            <a:xfrm>
              <a:off x="12493235" y="3645039"/>
              <a:ext cx="1140064" cy="830997"/>
            </a:xfrm>
            <a:prstGeom prst="rect">
              <a:avLst/>
            </a:prstGeom>
            <a:noFill/>
          </p:spPr>
          <p:txBody>
            <a:bodyPr wrap="square" rtlCol="0">
              <a:spAutoFit/>
            </a:bodyPr>
            <a:lstStyle/>
            <a:p>
              <a:pPr marL="0" lvl="1"/>
              <a:r>
                <a:rPr lang="es-ES" sz="800" dirty="0">
                  <a:latin typeface="Work Sans" pitchFamily="2" charset="0"/>
                </a:rPr>
                <a:t>Aquí puedes escribir Debilidades, Amenazas, Fortalezas u Oportunidades</a:t>
              </a:r>
              <a:endParaRPr lang="en-US" sz="800" dirty="0">
                <a:latin typeface="Work Sans" pitchFamily="2" charset="0"/>
              </a:endParaRPr>
            </a:p>
          </p:txBody>
        </p:sp>
      </p:grpSp>
      <p:grpSp>
        <p:nvGrpSpPr>
          <p:cNvPr id="7" name="Grupo 6">
            <a:extLst>
              <a:ext uri="{FF2B5EF4-FFF2-40B4-BE49-F238E27FC236}">
                <a16:creationId xmlns:a16="http://schemas.microsoft.com/office/drawing/2014/main" id="{DDE7F55A-1DA3-4057-BF7E-9AA8DCE22542}"/>
              </a:ext>
            </a:extLst>
          </p:cNvPr>
          <p:cNvGrpSpPr/>
          <p:nvPr/>
        </p:nvGrpSpPr>
        <p:grpSpPr>
          <a:xfrm>
            <a:off x="13819054" y="3615509"/>
            <a:ext cx="1170455" cy="1080000"/>
            <a:chOff x="13819054" y="3615509"/>
            <a:chExt cx="1170455" cy="1080000"/>
          </a:xfrm>
        </p:grpSpPr>
        <p:pic>
          <p:nvPicPr>
            <p:cNvPr id="3084" name="Picture 12">
              <a:extLst>
                <a:ext uri="{FF2B5EF4-FFF2-40B4-BE49-F238E27FC236}">
                  <a16:creationId xmlns:a16="http://schemas.microsoft.com/office/drawing/2014/main" id="{B52723BC-8C6B-40E6-8DEC-D2B3795685D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825950" y="3615509"/>
              <a:ext cx="1163559" cy="1080000"/>
            </a:xfrm>
            <a:prstGeom prst="rect">
              <a:avLst/>
            </a:prstGeom>
            <a:noFill/>
            <a:extLst>
              <a:ext uri="{909E8E84-426E-40DD-AFC4-6F175D3DCCD1}">
                <a14:hiddenFill xmlns:a14="http://schemas.microsoft.com/office/drawing/2010/main">
                  <a:solidFill>
                    <a:srgbClr val="FFFFFF"/>
                  </a:solidFill>
                </a14:hiddenFill>
              </a:ext>
            </a:extLst>
          </p:spPr>
        </p:pic>
        <p:sp>
          <p:nvSpPr>
            <p:cNvPr id="69" name="CuadroTexto 68">
              <a:extLst>
                <a:ext uri="{FF2B5EF4-FFF2-40B4-BE49-F238E27FC236}">
                  <a16:creationId xmlns:a16="http://schemas.microsoft.com/office/drawing/2014/main" id="{00082741-575A-49B2-9E10-7D0DBF95F6E3}"/>
                </a:ext>
              </a:extLst>
            </p:cNvPr>
            <p:cNvSpPr txBox="1"/>
            <p:nvPr/>
          </p:nvSpPr>
          <p:spPr>
            <a:xfrm>
              <a:off x="13819054" y="3615509"/>
              <a:ext cx="1140064" cy="830997"/>
            </a:xfrm>
            <a:prstGeom prst="rect">
              <a:avLst/>
            </a:prstGeom>
            <a:noFill/>
          </p:spPr>
          <p:txBody>
            <a:bodyPr wrap="square" rtlCol="0">
              <a:spAutoFit/>
            </a:bodyPr>
            <a:lstStyle/>
            <a:p>
              <a:pPr marL="0" lvl="1"/>
              <a:r>
                <a:rPr lang="es-ES" sz="800" dirty="0">
                  <a:latin typeface="Work Sans" pitchFamily="2" charset="0"/>
                </a:rPr>
                <a:t>Aquí puedes escribir Debilidades, Amenazas, Fortalezas u Oportunidades</a:t>
              </a:r>
              <a:endParaRPr lang="en-US" sz="800" dirty="0">
                <a:latin typeface="Work Sans" pitchFamily="2" charset="0"/>
              </a:endParaRPr>
            </a:p>
          </p:txBody>
        </p:sp>
      </p:grpSp>
      <p:grpSp>
        <p:nvGrpSpPr>
          <p:cNvPr id="75" name="Grupo 74">
            <a:extLst>
              <a:ext uri="{FF2B5EF4-FFF2-40B4-BE49-F238E27FC236}">
                <a16:creationId xmlns:a16="http://schemas.microsoft.com/office/drawing/2014/main" id="{4FE0143F-0D97-4C8C-A0AF-6850390086A4}"/>
              </a:ext>
            </a:extLst>
          </p:cNvPr>
          <p:cNvGrpSpPr/>
          <p:nvPr/>
        </p:nvGrpSpPr>
        <p:grpSpPr>
          <a:xfrm>
            <a:off x="631914" y="1508644"/>
            <a:ext cx="1163559" cy="1080000"/>
            <a:chOff x="12466171" y="2474824"/>
            <a:chExt cx="1163559" cy="1080000"/>
          </a:xfrm>
        </p:grpSpPr>
        <p:pic>
          <p:nvPicPr>
            <p:cNvPr id="76" name="Picture 16">
              <a:extLst>
                <a:ext uri="{FF2B5EF4-FFF2-40B4-BE49-F238E27FC236}">
                  <a16:creationId xmlns:a16="http://schemas.microsoft.com/office/drawing/2014/main" id="{C223B273-96D2-4335-8776-4A7E060B299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466171" y="2474824"/>
              <a:ext cx="1163559" cy="1080000"/>
            </a:xfrm>
            <a:prstGeom prst="rect">
              <a:avLst/>
            </a:prstGeom>
            <a:noFill/>
            <a:extLst>
              <a:ext uri="{909E8E84-426E-40DD-AFC4-6F175D3DCCD1}">
                <a14:hiddenFill xmlns:a14="http://schemas.microsoft.com/office/drawing/2010/main">
                  <a:solidFill>
                    <a:srgbClr val="FFFFFF"/>
                  </a:solidFill>
                </a14:hiddenFill>
              </a:ext>
            </a:extLst>
          </p:spPr>
        </p:pic>
        <p:sp>
          <p:nvSpPr>
            <p:cNvPr id="77" name="CuadroTexto 76">
              <a:extLst>
                <a:ext uri="{FF2B5EF4-FFF2-40B4-BE49-F238E27FC236}">
                  <a16:creationId xmlns:a16="http://schemas.microsoft.com/office/drawing/2014/main" id="{77024EFF-3358-4A7C-A72A-CCAEBF6BA044}"/>
                </a:ext>
              </a:extLst>
            </p:cNvPr>
            <p:cNvSpPr txBox="1"/>
            <p:nvPr/>
          </p:nvSpPr>
          <p:spPr>
            <a:xfrm>
              <a:off x="12489666" y="2510496"/>
              <a:ext cx="1140064" cy="830997"/>
            </a:xfrm>
            <a:prstGeom prst="rect">
              <a:avLst/>
            </a:prstGeom>
            <a:noFill/>
          </p:spPr>
          <p:txBody>
            <a:bodyPr wrap="square" rtlCol="0">
              <a:spAutoFit/>
            </a:bodyPr>
            <a:lstStyle/>
            <a:p>
              <a:pPr marL="0" lvl="1"/>
              <a:r>
                <a:rPr lang="es-ES" sz="800" dirty="0">
                  <a:latin typeface="Work Sans" pitchFamily="2" charset="0"/>
                </a:rPr>
                <a:t>Aquí puedes escribir Debilidades, Amenazas, Fortalezas u Oportunidades</a:t>
              </a:r>
              <a:endParaRPr lang="en-US" sz="800" dirty="0">
                <a:latin typeface="Work Sans" pitchFamily="2" charset="0"/>
              </a:endParaRPr>
            </a:p>
          </p:txBody>
        </p:sp>
      </p:grpSp>
      <p:grpSp>
        <p:nvGrpSpPr>
          <p:cNvPr id="78" name="Grupo 77">
            <a:extLst>
              <a:ext uri="{FF2B5EF4-FFF2-40B4-BE49-F238E27FC236}">
                <a16:creationId xmlns:a16="http://schemas.microsoft.com/office/drawing/2014/main" id="{19CDCD89-61FB-4630-9BB4-05496F9E16EE}"/>
              </a:ext>
            </a:extLst>
          </p:cNvPr>
          <p:cNvGrpSpPr/>
          <p:nvPr/>
        </p:nvGrpSpPr>
        <p:grpSpPr>
          <a:xfrm>
            <a:off x="6373584" y="1475114"/>
            <a:ext cx="1163559" cy="1080000"/>
            <a:chOff x="12466171" y="2474824"/>
            <a:chExt cx="1163559" cy="1080000"/>
          </a:xfrm>
        </p:grpSpPr>
        <p:pic>
          <p:nvPicPr>
            <p:cNvPr id="79" name="Picture 16">
              <a:extLst>
                <a:ext uri="{FF2B5EF4-FFF2-40B4-BE49-F238E27FC236}">
                  <a16:creationId xmlns:a16="http://schemas.microsoft.com/office/drawing/2014/main" id="{EDB82F8A-0424-4E3F-A551-A78B942A175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466171" y="2474824"/>
              <a:ext cx="1163559" cy="1080000"/>
            </a:xfrm>
            <a:prstGeom prst="rect">
              <a:avLst/>
            </a:prstGeom>
            <a:noFill/>
            <a:extLst>
              <a:ext uri="{909E8E84-426E-40DD-AFC4-6F175D3DCCD1}">
                <a14:hiddenFill xmlns:a14="http://schemas.microsoft.com/office/drawing/2010/main">
                  <a:solidFill>
                    <a:srgbClr val="FFFFFF"/>
                  </a:solidFill>
                </a14:hiddenFill>
              </a:ext>
            </a:extLst>
          </p:spPr>
        </p:pic>
        <p:sp>
          <p:nvSpPr>
            <p:cNvPr id="80" name="CuadroTexto 79">
              <a:extLst>
                <a:ext uri="{FF2B5EF4-FFF2-40B4-BE49-F238E27FC236}">
                  <a16:creationId xmlns:a16="http://schemas.microsoft.com/office/drawing/2014/main" id="{9C08071C-6C75-49AA-B48C-79B723535560}"/>
                </a:ext>
              </a:extLst>
            </p:cNvPr>
            <p:cNvSpPr txBox="1"/>
            <p:nvPr/>
          </p:nvSpPr>
          <p:spPr>
            <a:xfrm>
              <a:off x="12489666" y="2510496"/>
              <a:ext cx="1140064" cy="830997"/>
            </a:xfrm>
            <a:prstGeom prst="rect">
              <a:avLst/>
            </a:prstGeom>
            <a:noFill/>
          </p:spPr>
          <p:txBody>
            <a:bodyPr wrap="square" rtlCol="0">
              <a:spAutoFit/>
            </a:bodyPr>
            <a:lstStyle/>
            <a:p>
              <a:pPr marL="0" lvl="1"/>
              <a:r>
                <a:rPr lang="es-ES" sz="800" dirty="0">
                  <a:latin typeface="Work Sans" pitchFamily="2" charset="0"/>
                </a:rPr>
                <a:t>Aquí puedes escribir Debilidades, Amenazas, Fortalezas u Oportunidades</a:t>
              </a:r>
              <a:endParaRPr lang="en-US" sz="800" dirty="0">
                <a:latin typeface="Work Sans" pitchFamily="2" charset="0"/>
              </a:endParaRPr>
            </a:p>
          </p:txBody>
        </p:sp>
      </p:grpSp>
      <p:grpSp>
        <p:nvGrpSpPr>
          <p:cNvPr id="81" name="Grupo 80">
            <a:extLst>
              <a:ext uri="{FF2B5EF4-FFF2-40B4-BE49-F238E27FC236}">
                <a16:creationId xmlns:a16="http://schemas.microsoft.com/office/drawing/2014/main" id="{3C6A46D9-7B61-4D0E-8E94-C8DD36D715C8}"/>
              </a:ext>
            </a:extLst>
          </p:cNvPr>
          <p:cNvGrpSpPr/>
          <p:nvPr/>
        </p:nvGrpSpPr>
        <p:grpSpPr>
          <a:xfrm>
            <a:off x="610801" y="4326014"/>
            <a:ext cx="1163559" cy="1080000"/>
            <a:chOff x="12466171" y="2474824"/>
            <a:chExt cx="1163559" cy="1080000"/>
          </a:xfrm>
        </p:grpSpPr>
        <p:pic>
          <p:nvPicPr>
            <p:cNvPr id="83" name="Picture 16">
              <a:extLst>
                <a:ext uri="{FF2B5EF4-FFF2-40B4-BE49-F238E27FC236}">
                  <a16:creationId xmlns:a16="http://schemas.microsoft.com/office/drawing/2014/main" id="{E927B814-641D-4E2C-80E5-1327B2D0F5F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466171" y="2474824"/>
              <a:ext cx="1163559" cy="1080000"/>
            </a:xfrm>
            <a:prstGeom prst="rect">
              <a:avLst/>
            </a:prstGeom>
            <a:noFill/>
            <a:extLst>
              <a:ext uri="{909E8E84-426E-40DD-AFC4-6F175D3DCCD1}">
                <a14:hiddenFill xmlns:a14="http://schemas.microsoft.com/office/drawing/2010/main">
                  <a:solidFill>
                    <a:srgbClr val="FFFFFF"/>
                  </a:solidFill>
                </a14:hiddenFill>
              </a:ext>
            </a:extLst>
          </p:spPr>
        </p:pic>
        <p:sp>
          <p:nvSpPr>
            <p:cNvPr id="87" name="CuadroTexto 86">
              <a:extLst>
                <a:ext uri="{FF2B5EF4-FFF2-40B4-BE49-F238E27FC236}">
                  <a16:creationId xmlns:a16="http://schemas.microsoft.com/office/drawing/2014/main" id="{5A730892-28E7-49FC-A675-EC9085CC7540}"/>
                </a:ext>
              </a:extLst>
            </p:cNvPr>
            <p:cNvSpPr txBox="1"/>
            <p:nvPr/>
          </p:nvSpPr>
          <p:spPr>
            <a:xfrm>
              <a:off x="12489666" y="2510496"/>
              <a:ext cx="1140064" cy="830997"/>
            </a:xfrm>
            <a:prstGeom prst="rect">
              <a:avLst/>
            </a:prstGeom>
            <a:noFill/>
          </p:spPr>
          <p:txBody>
            <a:bodyPr wrap="square" rtlCol="0">
              <a:spAutoFit/>
            </a:bodyPr>
            <a:lstStyle/>
            <a:p>
              <a:pPr marL="0" lvl="1"/>
              <a:r>
                <a:rPr lang="es-ES" sz="800" dirty="0">
                  <a:latin typeface="Work Sans" pitchFamily="2" charset="0"/>
                </a:rPr>
                <a:t>Aquí puedes escribir Debilidades, Amenazas, Fortalezas u Oportunidades</a:t>
              </a:r>
              <a:endParaRPr lang="en-US" sz="800" dirty="0">
                <a:latin typeface="Work Sans" pitchFamily="2" charset="0"/>
              </a:endParaRPr>
            </a:p>
          </p:txBody>
        </p:sp>
      </p:grpSp>
      <p:grpSp>
        <p:nvGrpSpPr>
          <p:cNvPr id="104" name="Grupo 103">
            <a:extLst>
              <a:ext uri="{FF2B5EF4-FFF2-40B4-BE49-F238E27FC236}">
                <a16:creationId xmlns:a16="http://schemas.microsoft.com/office/drawing/2014/main" id="{0E75499B-6626-4903-B6FF-23DBD5B85E1E}"/>
              </a:ext>
            </a:extLst>
          </p:cNvPr>
          <p:cNvGrpSpPr/>
          <p:nvPr/>
        </p:nvGrpSpPr>
        <p:grpSpPr>
          <a:xfrm>
            <a:off x="6373584" y="4281239"/>
            <a:ext cx="1163559" cy="1080000"/>
            <a:chOff x="12466171" y="2474824"/>
            <a:chExt cx="1163559" cy="1080000"/>
          </a:xfrm>
        </p:grpSpPr>
        <p:pic>
          <p:nvPicPr>
            <p:cNvPr id="109" name="Picture 16">
              <a:extLst>
                <a:ext uri="{FF2B5EF4-FFF2-40B4-BE49-F238E27FC236}">
                  <a16:creationId xmlns:a16="http://schemas.microsoft.com/office/drawing/2014/main" id="{D338BD98-03D8-4061-992E-3A00CAD6F69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466171" y="2474824"/>
              <a:ext cx="1163559" cy="1080000"/>
            </a:xfrm>
            <a:prstGeom prst="rect">
              <a:avLst/>
            </a:prstGeom>
            <a:noFill/>
            <a:extLst>
              <a:ext uri="{909E8E84-426E-40DD-AFC4-6F175D3DCCD1}">
                <a14:hiddenFill xmlns:a14="http://schemas.microsoft.com/office/drawing/2010/main">
                  <a:solidFill>
                    <a:srgbClr val="FFFFFF"/>
                  </a:solidFill>
                </a14:hiddenFill>
              </a:ext>
            </a:extLst>
          </p:spPr>
        </p:pic>
        <p:sp>
          <p:nvSpPr>
            <p:cNvPr id="110" name="CuadroTexto 109">
              <a:extLst>
                <a:ext uri="{FF2B5EF4-FFF2-40B4-BE49-F238E27FC236}">
                  <a16:creationId xmlns:a16="http://schemas.microsoft.com/office/drawing/2014/main" id="{0682B557-E741-4B65-9A4F-1B3038FAB476}"/>
                </a:ext>
              </a:extLst>
            </p:cNvPr>
            <p:cNvSpPr txBox="1"/>
            <p:nvPr/>
          </p:nvSpPr>
          <p:spPr>
            <a:xfrm>
              <a:off x="12489666" y="2510496"/>
              <a:ext cx="1140064" cy="830997"/>
            </a:xfrm>
            <a:prstGeom prst="rect">
              <a:avLst/>
            </a:prstGeom>
            <a:noFill/>
          </p:spPr>
          <p:txBody>
            <a:bodyPr wrap="square" rtlCol="0">
              <a:spAutoFit/>
            </a:bodyPr>
            <a:lstStyle/>
            <a:p>
              <a:pPr marL="0" lvl="1"/>
              <a:r>
                <a:rPr lang="es-ES" sz="800" dirty="0">
                  <a:latin typeface="Work Sans" pitchFamily="2" charset="0"/>
                </a:rPr>
                <a:t>Aquí puedes escribir Debilidades, Amenazas, Fortalezas u Oportunidades</a:t>
              </a:r>
              <a:endParaRPr lang="en-US" sz="800" dirty="0">
                <a:latin typeface="Work Sans" pitchFamily="2" charset="0"/>
              </a:endParaRPr>
            </a:p>
          </p:txBody>
        </p:sp>
      </p:grpSp>
      <p:sp>
        <p:nvSpPr>
          <p:cNvPr id="111" name="CuadroTexto 110">
            <a:extLst>
              <a:ext uri="{FF2B5EF4-FFF2-40B4-BE49-F238E27FC236}">
                <a16:creationId xmlns:a16="http://schemas.microsoft.com/office/drawing/2014/main" id="{32DC2111-A5D0-44C7-AFA6-968B74469057}"/>
              </a:ext>
            </a:extLst>
          </p:cNvPr>
          <p:cNvSpPr txBox="1"/>
          <p:nvPr/>
        </p:nvSpPr>
        <p:spPr>
          <a:xfrm>
            <a:off x="6107430" y="779978"/>
            <a:ext cx="2937510" cy="307777"/>
          </a:xfrm>
          <a:prstGeom prst="rect">
            <a:avLst/>
          </a:prstGeom>
          <a:solidFill>
            <a:srgbClr val="ADEFD1"/>
          </a:solidFill>
        </p:spPr>
        <p:txBody>
          <a:bodyPr wrap="square" rtlCol="0">
            <a:spAutoFit/>
          </a:bodyPr>
          <a:lstStyle/>
          <a:p>
            <a:r>
              <a:rPr lang="es-ES" sz="1400" dirty="0">
                <a:latin typeface="Work Sans" pitchFamily="2" charset="0"/>
              </a:rPr>
              <a:t>De origen externo</a:t>
            </a:r>
            <a:endParaRPr lang="en-US" sz="1400" dirty="0">
              <a:latin typeface="Work Sans" pitchFamily="2" charset="0"/>
            </a:endParaRPr>
          </a:p>
        </p:txBody>
      </p:sp>
      <p:sp>
        <p:nvSpPr>
          <p:cNvPr id="112" name="CuadroTexto 111">
            <a:extLst>
              <a:ext uri="{FF2B5EF4-FFF2-40B4-BE49-F238E27FC236}">
                <a16:creationId xmlns:a16="http://schemas.microsoft.com/office/drawing/2014/main" id="{A99E80D4-BF7F-4B95-8E0F-265B703E7C4A}"/>
              </a:ext>
            </a:extLst>
          </p:cNvPr>
          <p:cNvSpPr txBox="1"/>
          <p:nvPr/>
        </p:nvSpPr>
        <p:spPr>
          <a:xfrm rot="16200000">
            <a:off x="-979755" y="2286416"/>
            <a:ext cx="2640330" cy="307777"/>
          </a:xfrm>
          <a:prstGeom prst="rect">
            <a:avLst/>
          </a:prstGeom>
          <a:solidFill>
            <a:srgbClr val="ADEFD1"/>
          </a:solidFill>
        </p:spPr>
        <p:txBody>
          <a:bodyPr wrap="square" rtlCol="0">
            <a:spAutoFit/>
          </a:bodyPr>
          <a:lstStyle/>
          <a:p>
            <a:r>
              <a:rPr lang="es-ES" sz="1400" dirty="0">
                <a:latin typeface="Work Sans" pitchFamily="2" charset="0"/>
              </a:rPr>
              <a:t>Puntos débiles</a:t>
            </a:r>
            <a:endParaRPr lang="en-US" sz="1400" dirty="0">
              <a:latin typeface="Work Sans" pitchFamily="2" charset="0"/>
            </a:endParaRPr>
          </a:p>
        </p:txBody>
      </p:sp>
      <p:sp>
        <p:nvSpPr>
          <p:cNvPr id="113" name="CuadroTexto 112">
            <a:extLst>
              <a:ext uri="{FF2B5EF4-FFF2-40B4-BE49-F238E27FC236}">
                <a16:creationId xmlns:a16="http://schemas.microsoft.com/office/drawing/2014/main" id="{A47AD6C4-F13C-4503-B7D5-41060F841F94}"/>
              </a:ext>
            </a:extLst>
          </p:cNvPr>
          <p:cNvSpPr txBox="1"/>
          <p:nvPr/>
        </p:nvSpPr>
        <p:spPr>
          <a:xfrm rot="16200000">
            <a:off x="-1124872" y="5052477"/>
            <a:ext cx="2914653" cy="307777"/>
          </a:xfrm>
          <a:prstGeom prst="rect">
            <a:avLst/>
          </a:prstGeom>
          <a:solidFill>
            <a:srgbClr val="ADEFD1"/>
          </a:solidFill>
        </p:spPr>
        <p:txBody>
          <a:bodyPr wrap="square" rtlCol="0">
            <a:spAutoFit/>
          </a:bodyPr>
          <a:lstStyle/>
          <a:p>
            <a:r>
              <a:rPr lang="es-ES" sz="1400" dirty="0">
                <a:latin typeface="Work Sans" pitchFamily="2" charset="0"/>
              </a:rPr>
              <a:t>Puntos fuertes</a:t>
            </a:r>
            <a:endParaRPr lang="en-US" sz="1400" dirty="0">
              <a:latin typeface="Work Sans" pitchFamily="2" charset="0"/>
            </a:endParaRPr>
          </a:p>
        </p:txBody>
      </p:sp>
      <p:pic>
        <p:nvPicPr>
          <p:cNvPr id="8" name="Gráfico 7">
            <a:extLst>
              <a:ext uri="{FF2B5EF4-FFF2-40B4-BE49-F238E27FC236}">
                <a16:creationId xmlns:a16="http://schemas.microsoft.com/office/drawing/2014/main" id="{85144BE3-7FE9-8E85-85F2-243602155BE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477055" y="6290926"/>
            <a:ext cx="480060" cy="480060"/>
          </a:xfrm>
          <a:prstGeom prst="rect">
            <a:avLst/>
          </a:prstGeom>
        </p:spPr>
      </p:pic>
    </p:spTree>
    <p:extLst>
      <p:ext uri="{BB962C8B-B14F-4D97-AF65-F5344CB8AC3E}">
        <p14:creationId xmlns:p14="http://schemas.microsoft.com/office/powerpoint/2010/main" val="297267969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TotalTime>
  <Words>757</Words>
  <Application>Microsoft Office PowerPoint</Application>
  <PresentationFormat>Panorámica</PresentationFormat>
  <Paragraphs>35</Paragraphs>
  <Slides>2</Slides>
  <Notes>2</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vt:i4>
      </vt:variant>
    </vt:vector>
  </HeadingPairs>
  <TitlesOfParts>
    <vt:vector size="9" baseType="lpstr">
      <vt:lpstr>-apple-system</vt:lpstr>
      <vt:lpstr>Arial</vt:lpstr>
      <vt:lpstr>Baumans</vt:lpstr>
      <vt:lpstr>Calibri</vt:lpstr>
      <vt:lpstr>Calibri Light</vt:lpstr>
      <vt:lpstr>Work Sans</vt:lpstr>
      <vt:lpstr>Tema de Office</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ENRIQUE HOLGADO DE FRUTOS</dc:creator>
  <cp:lastModifiedBy>ENRIQUE HOLGADO DE FRUTOS</cp:lastModifiedBy>
  <cp:revision>11</cp:revision>
  <dcterms:created xsi:type="dcterms:W3CDTF">2020-12-27T11:30:02Z</dcterms:created>
  <dcterms:modified xsi:type="dcterms:W3CDTF">2023-01-16T13:34:48Z</dcterms:modified>
</cp:coreProperties>
</file>